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59" r:id="rId6"/>
    <p:sldId id="260" r:id="rId7"/>
    <p:sldId id="261" r:id="rId8"/>
    <p:sldId id="262" r:id="rId9"/>
    <p:sldId id="263" r:id="rId10"/>
    <p:sldId id="258"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CFA309-291A-451D-A32A-2A9DCA12E70E}" v="2" dt="2020-11-21T19:24:01.7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F6DA9F-4656-43BD-882A-F207C6B3EF1F}"/>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CAC610E3-0223-4844-9A97-60C3CCD97A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4911EDCA-D81B-4D9B-9E84-D20B9BF44FDF}"/>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5" name="Symbol zastępczy stopki 4">
            <a:extLst>
              <a:ext uri="{FF2B5EF4-FFF2-40B4-BE49-F238E27FC236}">
                <a16:creationId xmlns:a16="http://schemas.microsoft.com/office/drawing/2014/main" id="{E92C4887-364A-4838-A6F7-0370494820A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B6BDD01-83AE-486C-A445-3C942529A500}"/>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334503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80CCFE-3281-4B29-82D6-695F5220CBA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4F6B79C8-855B-4800-AFF6-757CE4E9A222}"/>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DACAC6C-7741-4970-898A-9855906A9584}"/>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5" name="Symbol zastępczy stopki 4">
            <a:extLst>
              <a:ext uri="{FF2B5EF4-FFF2-40B4-BE49-F238E27FC236}">
                <a16:creationId xmlns:a16="http://schemas.microsoft.com/office/drawing/2014/main" id="{B62D1200-DC87-4DC3-9DF5-C7957981FB2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A627DB2-2CC2-4864-90C2-9744F3EF89DA}"/>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197839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FB3CEB7-CAA5-467D-BE5B-D1FC6326B49F}"/>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1CE2F3D-87F8-421C-9B9D-DB9BB13E5D5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36A19FE-4489-4C73-B52E-66F09AA5FA62}"/>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5" name="Symbol zastępczy stopki 4">
            <a:extLst>
              <a:ext uri="{FF2B5EF4-FFF2-40B4-BE49-F238E27FC236}">
                <a16:creationId xmlns:a16="http://schemas.microsoft.com/office/drawing/2014/main" id="{41764AA7-B7D5-43CC-B417-A3CABFC3FDE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6A76CDB-7483-4AC1-8D1B-47221A921927}"/>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380893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9D04FB-88D6-47D8-8993-5CD9E7E4667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A7C4D47-2BB4-45DA-9253-7FABB07A673B}"/>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34B66DC-B5B1-4443-9AA3-98D8B61DCEDA}"/>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5" name="Symbol zastępczy stopki 4">
            <a:extLst>
              <a:ext uri="{FF2B5EF4-FFF2-40B4-BE49-F238E27FC236}">
                <a16:creationId xmlns:a16="http://schemas.microsoft.com/office/drawing/2014/main" id="{CF32A271-2634-44F9-AE19-0ACD9C69603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ADEB02A-9932-4E53-97ED-C3F3C49142CA}"/>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351025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0D3489-B163-451C-AD7E-9B44D6F62DE1}"/>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5D2FCDD-8D36-4F22-90D8-CBA0FA0B2B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103105C7-1EFF-432C-B33A-F654F3539FCE}"/>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5" name="Symbol zastępczy stopki 4">
            <a:extLst>
              <a:ext uri="{FF2B5EF4-FFF2-40B4-BE49-F238E27FC236}">
                <a16:creationId xmlns:a16="http://schemas.microsoft.com/office/drawing/2014/main" id="{B3A31EF5-043C-41E4-A890-8FE24EA06EC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1DD1D58-6E46-4C4D-BDF8-F70F9F642C26}"/>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191944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BEEAFD-B3EB-48B8-BCAE-708D2BC04B73}"/>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05B86E5-DB90-4D24-B425-1ED8EA650A3A}"/>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290FC4A-A448-4807-8BD7-224CC49C8C5B}"/>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AE561B2-E8DA-4549-B8A8-32A153417DFD}"/>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6" name="Symbol zastępczy stopki 5">
            <a:extLst>
              <a:ext uri="{FF2B5EF4-FFF2-40B4-BE49-F238E27FC236}">
                <a16:creationId xmlns:a16="http://schemas.microsoft.com/office/drawing/2014/main" id="{8813D141-EEEE-4609-AD87-61B2F5F2314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6C0B58F-9A42-4F8E-8D4A-54DE0FE599BA}"/>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4052605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F40058-45E8-4018-A761-ACE2B420657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5DAC4E0-7340-4447-89CB-6171A72F31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037FDD0-FA07-4C05-BD75-94626A146D7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623F3A8D-0B86-422A-8B16-C296173529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B3B3EC38-26FC-4D7B-A32F-5CFA1229B63D}"/>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837FA33-8495-4D7B-B0F2-0BDB5DE37EBC}"/>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8" name="Symbol zastępczy stopki 7">
            <a:extLst>
              <a:ext uri="{FF2B5EF4-FFF2-40B4-BE49-F238E27FC236}">
                <a16:creationId xmlns:a16="http://schemas.microsoft.com/office/drawing/2014/main" id="{9D6201ED-5C22-4C54-8A67-CB9BFCBB991F}"/>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8FD349F-9ECF-4440-8670-D05A345F40ED}"/>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232263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26E1F8-923E-409E-A22E-3EEDF207614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6863EB6-3F09-40EB-B534-4645638AB53C}"/>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4" name="Symbol zastępczy stopki 3">
            <a:extLst>
              <a:ext uri="{FF2B5EF4-FFF2-40B4-BE49-F238E27FC236}">
                <a16:creationId xmlns:a16="http://schemas.microsoft.com/office/drawing/2014/main" id="{9504EDA3-53E7-4FA4-AB49-8F3F65F5618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BC93F3C-505C-444D-9CDE-A3F23DA15ED5}"/>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2194844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2BCBB6DC-FC51-4E2E-AD8C-782A6AC81553}"/>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3" name="Symbol zastępczy stopki 2">
            <a:extLst>
              <a:ext uri="{FF2B5EF4-FFF2-40B4-BE49-F238E27FC236}">
                <a16:creationId xmlns:a16="http://schemas.microsoft.com/office/drawing/2014/main" id="{0809611C-522B-4952-83B7-F43655511143}"/>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A0CFEDFA-E77B-4308-AA4A-C67D87AC6FB2}"/>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241546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180224-2D47-4EAB-833F-17BF4FEDA09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C0E52B5B-271D-4598-AE3D-F931829BD9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9608A599-C3D8-497F-ADCE-637755F1A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C5807C0-C4D7-4C5B-80BB-5185FE33F708}"/>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6" name="Symbol zastępczy stopki 5">
            <a:extLst>
              <a:ext uri="{FF2B5EF4-FFF2-40B4-BE49-F238E27FC236}">
                <a16:creationId xmlns:a16="http://schemas.microsoft.com/office/drawing/2014/main" id="{9B6B3250-79BF-4043-8A19-3E4216515B4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72065CE-4C0C-48E6-A03F-9AAE2C26C84D}"/>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4238460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B37216-D477-48DE-A728-2EE1942D88D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C0048AB2-72C3-43E3-A28E-109CEB46C6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FB3EBC6-AE0A-49A7-90C2-824823832D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50B7AC5-C6F7-42E7-83B9-F079139EDF9C}"/>
              </a:ext>
            </a:extLst>
          </p:cNvPr>
          <p:cNvSpPr>
            <a:spLocks noGrp="1"/>
          </p:cNvSpPr>
          <p:nvPr>
            <p:ph type="dt" sz="half" idx="10"/>
          </p:nvPr>
        </p:nvSpPr>
        <p:spPr/>
        <p:txBody>
          <a:bodyPr/>
          <a:lstStyle/>
          <a:p>
            <a:fld id="{B49CC112-1FFC-4ADE-9EB2-3C7B7D89D21F}" type="datetimeFigureOut">
              <a:rPr lang="pl-PL" smtClean="0"/>
              <a:t>23.11.2020</a:t>
            </a:fld>
            <a:endParaRPr lang="pl-PL"/>
          </a:p>
        </p:txBody>
      </p:sp>
      <p:sp>
        <p:nvSpPr>
          <p:cNvPr id="6" name="Symbol zastępczy stopki 5">
            <a:extLst>
              <a:ext uri="{FF2B5EF4-FFF2-40B4-BE49-F238E27FC236}">
                <a16:creationId xmlns:a16="http://schemas.microsoft.com/office/drawing/2014/main" id="{CDBA9150-0F6C-4783-8661-86F3A56335B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0E56B71-8FCC-465B-A624-82876F07F1C9}"/>
              </a:ext>
            </a:extLst>
          </p:cNvPr>
          <p:cNvSpPr>
            <a:spLocks noGrp="1"/>
          </p:cNvSpPr>
          <p:nvPr>
            <p:ph type="sldNum" sz="quarter" idx="12"/>
          </p:nvPr>
        </p:nvSpPr>
        <p:spPr/>
        <p:txBody>
          <a:bodyPr/>
          <a:lstStyle/>
          <a:p>
            <a:fld id="{00FD05A9-908E-4316-A488-D8F5492B56AA}" type="slidenum">
              <a:rPr lang="pl-PL" smtClean="0"/>
              <a:t>‹#›</a:t>
            </a:fld>
            <a:endParaRPr lang="pl-PL"/>
          </a:p>
        </p:txBody>
      </p:sp>
    </p:spTree>
    <p:extLst>
      <p:ext uri="{BB962C8B-B14F-4D97-AF65-F5344CB8AC3E}">
        <p14:creationId xmlns:p14="http://schemas.microsoft.com/office/powerpoint/2010/main" val="4204276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8000"/>
            <a:lum/>
          </a:blip>
          <a:srcRect/>
          <a:tile tx="0" ty="0" sx="100000" sy="100000" flip="none" algn="tl"/>
        </a:blip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5056669-1746-4542-B136-BE48BBC47C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625607B3-321F-4CFD-A83F-2F0A3E85B9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421FD0B-3FC1-44BD-B950-10E1B9F3B5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CC112-1FFC-4ADE-9EB2-3C7B7D89D21F}" type="datetimeFigureOut">
              <a:rPr lang="pl-PL" smtClean="0"/>
              <a:t>23.11.2020</a:t>
            </a:fld>
            <a:endParaRPr lang="pl-PL"/>
          </a:p>
        </p:txBody>
      </p:sp>
      <p:sp>
        <p:nvSpPr>
          <p:cNvPr id="5" name="Symbol zastępczy stopki 4">
            <a:extLst>
              <a:ext uri="{FF2B5EF4-FFF2-40B4-BE49-F238E27FC236}">
                <a16:creationId xmlns:a16="http://schemas.microsoft.com/office/drawing/2014/main" id="{806878FB-F1F3-45FD-AC97-1E9966D0C2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F6596BC-04AA-444E-AF77-939AE2A2F0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D05A9-908E-4316-A488-D8F5492B56AA}" type="slidenum">
              <a:rPr lang="pl-PL" smtClean="0"/>
              <a:t>‹#›</a:t>
            </a:fld>
            <a:endParaRPr lang="pl-PL"/>
          </a:p>
        </p:txBody>
      </p:sp>
    </p:spTree>
    <p:extLst>
      <p:ext uri="{BB962C8B-B14F-4D97-AF65-F5344CB8AC3E}">
        <p14:creationId xmlns:p14="http://schemas.microsoft.com/office/powerpoint/2010/main" val="2283081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google.com/amp/s/www.kobieta.pl/artykul/amp/crossfit-cwiczenia-i-efekty-co-to-jest-crosfit" TargetMode="External"/><Relationship Id="rId3" Type="http://schemas.openxmlformats.org/officeDocument/2006/relationships/hyperlink" Target="https://pl.wikipedia.org/wiki/CrossFit" TargetMode="External"/><Relationship Id="rId7" Type="http://schemas.openxmlformats.org/officeDocument/2006/relationships/hyperlink" Target="https://www.totalfitness.com.pl/aktualnosci/crossfit-trening/"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uroda.abczdrowie.pl/crossfit" TargetMode="External"/><Relationship Id="rId5" Type="http://schemas.openxmlformats.org/officeDocument/2006/relationships/hyperlink" Target="https://prosportowy.pl/blog/crossfit-10-najwazniejszych-zdolnosci-fizycznych-rodzaje-cwiczen-na-crossfit-n109" TargetMode="External"/><Relationship Id="rId10" Type="http://schemas.openxmlformats.org/officeDocument/2006/relationships/hyperlink" Target="http://www.crossfitursynow.pl/czym-jest-crossfit/" TargetMode="External"/><Relationship Id="rId4" Type="http://schemas.openxmlformats.org/officeDocument/2006/relationships/hyperlink" Target="https://polki.pl/dieta-i-fitness/odchudzanie,trening-crossfit-charakterystyka-cwiczenia-i-sposob-prowadzenia,10028503,artykul.html" TargetMode="External"/><Relationship Id="rId9" Type="http://schemas.openxmlformats.org/officeDocument/2006/relationships/hyperlink" Target="http://www.zyjmocno.com/co-to-jest-crossf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tile tx="0" ty="0" sx="100000" sy="100000" flip="none" algn="tl"/>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FE29B2-C194-4439-9949-BD035CA1E074}"/>
              </a:ext>
            </a:extLst>
          </p:cNvPr>
          <p:cNvSpPr>
            <a:spLocks noGrp="1"/>
          </p:cNvSpPr>
          <p:nvPr>
            <p:ph type="ctrTitle"/>
          </p:nvPr>
        </p:nvSpPr>
        <p:spPr/>
        <p:txBody>
          <a:bodyPr>
            <a:normAutofit/>
          </a:bodyPr>
          <a:lstStyle/>
          <a:p>
            <a:r>
              <a:rPr lang="pl-PL" sz="9600" b="1" dirty="0">
                <a:solidFill>
                  <a:schemeClr val="accent1">
                    <a:lumMod val="60000"/>
                    <a:lumOff val="40000"/>
                  </a:schemeClr>
                </a:solidFill>
                <a:latin typeface="Cooper Black" panose="0208090404030B020404" pitchFamily="18" charset="0"/>
              </a:rPr>
              <a:t>CROSSFIT</a:t>
            </a:r>
          </a:p>
        </p:txBody>
      </p:sp>
      <p:sp>
        <p:nvSpPr>
          <p:cNvPr id="3" name="Podtytuł 2">
            <a:extLst>
              <a:ext uri="{FF2B5EF4-FFF2-40B4-BE49-F238E27FC236}">
                <a16:creationId xmlns:a16="http://schemas.microsoft.com/office/drawing/2014/main" id="{DB68CAF5-4F18-4B4E-9877-F14F3432FBB8}"/>
              </a:ext>
            </a:extLst>
          </p:cNvPr>
          <p:cNvSpPr>
            <a:spLocks noGrp="1"/>
          </p:cNvSpPr>
          <p:nvPr>
            <p:ph type="subTitle" idx="1"/>
          </p:nvPr>
        </p:nvSpPr>
        <p:spPr>
          <a:xfrm>
            <a:off x="9505025" y="5202238"/>
            <a:ext cx="2686975" cy="1655762"/>
          </a:xfrm>
        </p:spPr>
        <p:txBody>
          <a:bodyPr/>
          <a:lstStyle/>
          <a:p>
            <a:r>
              <a:rPr lang="pl-PL" b="1" dirty="0">
                <a:latin typeface="Bauhaus 93" panose="04030905020B02020C02" pitchFamily="82" charset="0"/>
              </a:rPr>
              <a:t>WYKONAŁA WIKTORIA KULASIAK </a:t>
            </a:r>
          </a:p>
        </p:txBody>
      </p:sp>
    </p:spTree>
    <p:extLst>
      <p:ext uri="{BB962C8B-B14F-4D97-AF65-F5344CB8AC3E}">
        <p14:creationId xmlns:p14="http://schemas.microsoft.com/office/powerpoint/2010/main" val="1739342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tile tx="0" ty="0" sx="100000" sy="100000" flip="none" algn="tl"/>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E09670-0323-4CEC-803E-0513442103FF}"/>
              </a:ext>
            </a:extLst>
          </p:cNvPr>
          <p:cNvSpPr>
            <a:spLocks noGrp="1"/>
          </p:cNvSpPr>
          <p:nvPr>
            <p:ph type="title"/>
          </p:nvPr>
        </p:nvSpPr>
        <p:spPr/>
        <p:txBody>
          <a:bodyPr/>
          <a:lstStyle/>
          <a:p>
            <a:pPr algn="ctr"/>
            <a:r>
              <a:rPr lang="pl-PL" dirty="0"/>
              <a:t>ŹRÓDŁA :</a:t>
            </a:r>
          </a:p>
        </p:txBody>
      </p:sp>
      <p:sp>
        <p:nvSpPr>
          <p:cNvPr id="3" name="Symbol zastępczy zawartości 2">
            <a:extLst>
              <a:ext uri="{FF2B5EF4-FFF2-40B4-BE49-F238E27FC236}">
                <a16:creationId xmlns:a16="http://schemas.microsoft.com/office/drawing/2014/main" id="{12EF93E9-B542-4D0C-9FC5-7B8453F241C1}"/>
              </a:ext>
            </a:extLst>
          </p:cNvPr>
          <p:cNvSpPr>
            <a:spLocks noGrp="1"/>
          </p:cNvSpPr>
          <p:nvPr>
            <p:ph idx="1"/>
          </p:nvPr>
        </p:nvSpPr>
        <p:spPr>
          <a:xfrm>
            <a:off x="838200" y="1452763"/>
            <a:ext cx="10515600" cy="5303144"/>
          </a:xfrm>
        </p:spPr>
        <p:txBody>
          <a:bodyPr>
            <a:normAutofit lnSpcReduction="10000"/>
          </a:bodyPr>
          <a:lstStyle/>
          <a:p>
            <a:r>
              <a:rPr lang="pl-PL" dirty="0">
                <a:hlinkClick r:id="rId3">
                  <a:extLst>
                    <a:ext uri="{A12FA001-AC4F-418D-AE19-62706E023703}">
                      <ahyp:hlinkClr xmlns:ahyp="http://schemas.microsoft.com/office/drawing/2018/hyperlinkcolor" val="tx"/>
                    </a:ext>
                  </a:extLst>
                </a:hlinkClick>
              </a:rPr>
              <a:t>https://pl.wikipedia.org/wiki/CrossFit</a:t>
            </a:r>
            <a:endParaRPr lang="pl-PL" dirty="0"/>
          </a:p>
          <a:p>
            <a:r>
              <a:rPr lang="pl-PL" dirty="0">
                <a:hlinkClick r:id="rId4">
                  <a:extLst>
                    <a:ext uri="{A12FA001-AC4F-418D-AE19-62706E023703}">
                      <ahyp:hlinkClr xmlns:ahyp="http://schemas.microsoft.com/office/drawing/2018/hyperlinkcolor" val="tx"/>
                    </a:ext>
                  </a:extLst>
                </a:hlinkClick>
              </a:rPr>
              <a:t>https://polki.pl/dieta-i-fitness/odchudzanie,trening-crossfit-charakterystyka-cwiczenia-i-sposob-prowadzenia,10028503,artykul.html</a:t>
            </a:r>
            <a:r>
              <a:rPr lang="pl-PL" dirty="0"/>
              <a:t> </a:t>
            </a:r>
          </a:p>
          <a:p>
            <a:r>
              <a:rPr lang="pl-PL" dirty="0">
                <a:hlinkClick r:id="rId5">
                  <a:extLst>
                    <a:ext uri="{A12FA001-AC4F-418D-AE19-62706E023703}">
                      <ahyp:hlinkClr xmlns:ahyp="http://schemas.microsoft.com/office/drawing/2018/hyperlinkcolor" val="tx"/>
                    </a:ext>
                  </a:extLst>
                </a:hlinkClick>
              </a:rPr>
              <a:t>https://prosportowy.pl/blog/crossfit-10-najwazniejszych-zdolnosci-fizycznych-rodzaje-cwiczen-na-crossfit-n109</a:t>
            </a:r>
            <a:endParaRPr lang="pl-PL" dirty="0"/>
          </a:p>
          <a:p>
            <a:r>
              <a:rPr lang="pl-PL" dirty="0">
                <a:hlinkClick r:id="rId6">
                  <a:extLst>
                    <a:ext uri="{A12FA001-AC4F-418D-AE19-62706E023703}">
                      <ahyp:hlinkClr xmlns:ahyp="http://schemas.microsoft.com/office/drawing/2018/hyperlinkcolor" val="tx"/>
                    </a:ext>
                  </a:extLst>
                </a:hlinkClick>
              </a:rPr>
              <a:t>https://uroda.abczdrowie.pl/crossfit</a:t>
            </a:r>
            <a:r>
              <a:rPr lang="pl-PL" dirty="0"/>
              <a:t> </a:t>
            </a:r>
          </a:p>
          <a:p>
            <a:r>
              <a:rPr lang="pl-PL" dirty="0">
                <a:hlinkClick r:id="rId7">
                  <a:extLst>
                    <a:ext uri="{A12FA001-AC4F-418D-AE19-62706E023703}">
                      <ahyp:hlinkClr xmlns:ahyp="http://schemas.microsoft.com/office/drawing/2018/hyperlinkcolor" val="tx"/>
                    </a:ext>
                  </a:extLst>
                </a:hlinkClick>
              </a:rPr>
              <a:t>https://www.totalfitness.com.pl/aktualnosci/crossfit-trening/</a:t>
            </a:r>
            <a:r>
              <a:rPr lang="pl-PL" dirty="0"/>
              <a:t>   </a:t>
            </a:r>
          </a:p>
          <a:p>
            <a:r>
              <a:rPr lang="pl-PL" dirty="0">
                <a:hlinkClick r:id="rId8">
                  <a:extLst>
                    <a:ext uri="{A12FA001-AC4F-418D-AE19-62706E023703}">
                      <ahyp:hlinkClr xmlns:ahyp="http://schemas.microsoft.com/office/drawing/2018/hyperlinkcolor" val="tx"/>
                    </a:ext>
                  </a:extLst>
                </a:hlinkClick>
              </a:rPr>
              <a:t>https://www.google.com/amp/s/www.kobieta.pl/artykul/amp/crossfit-cwiczenia-i-efekty-co-to-jest-crosfit</a:t>
            </a:r>
            <a:endParaRPr lang="pl-PL" dirty="0"/>
          </a:p>
          <a:p>
            <a:r>
              <a:rPr lang="pl-PL" dirty="0">
                <a:hlinkClick r:id="rId9">
                  <a:extLst>
                    <a:ext uri="{A12FA001-AC4F-418D-AE19-62706E023703}">
                      <ahyp:hlinkClr xmlns:ahyp="http://schemas.microsoft.com/office/drawing/2018/hyperlinkcolor" val="tx"/>
                    </a:ext>
                  </a:extLst>
                </a:hlinkClick>
              </a:rPr>
              <a:t>http://www.zyjmocno.com/co-to-jest-crossfit/</a:t>
            </a:r>
            <a:endParaRPr lang="pl-PL" dirty="0"/>
          </a:p>
          <a:p>
            <a:r>
              <a:rPr lang="pl-PL" dirty="0">
                <a:hlinkClick r:id="rId10">
                  <a:extLst>
                    <a:ext uri="{A12FA001-AC4F-418D-AE19-62706E023703}">
                      <ahyp:hlinkClr xmlns:ahyp="http://schemas.microsoft.com/office/drawing/2018/hyperlinkcolor" val="tx"/>
                    </a:ext>
                  </a:extLst>
                </a:hlinkClick>
              </a:rPr>
              <a:t>http://www.crossfitursynow.pl/czym-jest-crossfit/</a:t>
            </a:r>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66477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E41123-A472-4BD8-A751-26EB65B2AC62}"/>
              </a:ext>
            </a:extLst>
          </p:cNvPr>
          <p:cNvSpPr>
            <a:spLocks noGrp="1"/>
          </p:cNvSpPr>
          <p:nvPr>
            <p:ph type="title"/>
          </p:nvPr>
        </p:nvSpPr>
        <p:spPr/>
        <p:txBody>
          <a:bodyPr/>
          <a:lstStyle/>
          <a:p>
            <a:r>
              <a:rPr lang="pl-PL" dirty="0"/>
              <a:t>CO TO JEST ?</a:t>
            </a:r>
          </a:p>
        </p:txBody>
      </p:sp>
      <p:sp>
        <p:nvSpPr>
          <p:cNvPr id="3" name="Symbol zastępczy zawartości 2">
            <a:extLst>
              <a:ext uri="{FF2B5EF4-FFF2-40B4-BE49-F238E27FC236}">
                <a16:creationId xmlns:a16="http://schemas.microsoft.com/office/drawing/2014/main" id="{D62C20E4-46A1-47CB-B1E7-7E9AE7B7534D}"/>
              </a:ext>
            </a:extLst>
          </p:cNvPr>
          <p:cNvSpPr>
            <a:spLocks noGrp="1"/>
          </p:cNvSpPr>
          <p:nvPr>
            <p:ph idx="1"/>
          </p:nvPr>
        </p:nvSpPr>
        <p:spPr/>
        <p:txBody>
          <a:bodyPr/>
          <a:lstStyle/>
          <a:p>
            <a:pPr algn="ctr"/>
            <a:r>
              <a:rPr lang="pl-PL" b="1" dirty="0" err="1">
                <a:solidFill>
                  <a:schemeClr val="accent1">
                    <a:lumMod val="40000"/>
                    <a:lumOff val="60000"/>
                  </a:schemeClr>
                </a:solidFill>
                <a:latin typeface="Arial Black" panose="020B0A04020102020204" pitchFamily="34" charset="0"/>
              </a:rPr>
              <a:t>CrossFit</a:t>
            </a:r>
            <a:r>
              <a:rPr lang="pl-PL" b="1" dirty="0">
                <a:latin typeface="Arial Black" panose="020B0A04020102020204" pitchFamily="34" charset="0"/>
              </a:rPr>
              <a:t> </a:t>
            </a:r>
            <a:r>
              <a:rPr lang="pl-PL" dirty="0">
                <a:latin typeface="Arial Black" panose="020B0A04020102020204" pitchFamily="34" charset="0"/>
              </a:rPr>
              <a:t>– </a:t>
            </a:r>
          </a:p>
          <a:p>
            <a:pPr marL="0" indent="0" algn="ctr">
              <a:buNone/>
            </a:pPr>
            <a:r>
              <a:rPr lang="pl-PL" dirty="0">
                <a:latin typeface="Arial Black" panose="020B0A04020102020204" pitchFamily="34" charset="0"/>
              </a:rPr>
              <a:t>program treningu siłowego i kondycyjnego, który opiera się na wzroście dziesięciu najważniejszych zdolności siłowych. Podczas ćwiczeń rozwija się siłę i masę mięśni, aby wzmocnić siłę ruchu mięśni. To trening, który pomaga schudnąć, wyrzeźbić ciało, zwiększyć wydolność organizmu i wyrobić kondycję. Jest przeznaczony dla kobiet i dla mężczyzn. Podczas jednego treningu spala się około 1000 kcal.</a:t>
            </a:r>
          </a:p>
        </p:txBody>
      </p:sp>
    </p:spTree>
    <p:extLst>
      <p:ext uri="{BB962C8B-B14F-4D97-AF65-F5344CB8AC3E}">
        <p14:creationId xmlns:p14="http://schemas.microsoft.com/office/powerpoint/2010/main" val="1523804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200F356-5B91-48D9-A50B-8C844C350CAB}"/>
              </a:ext>
            </a:extLst>
          </p:cNvPr>
          <p:cNvSpPr>
            <a:spLocks noGrp="1"/>
          </p:cNvSpPr>
          <p:nvPr>
            <p:ph idx="1"/>
          </p:nvPr>
        </p:nvSpPr>
        <p:spPr>
          <a:xfrm>
            <a:off x="421511" y="381964"/>
            <a:ext cx="11523562" cy="6169307"/>
          </a:xfrm>
        </p:spPr>
        <p:txBody>
          <a:bodyPr>
            <a:normAutofit fontScale="92500" lnSpcReduction="20000"/>
          </a:bodyPr>
          <a:lstStyle/>
          <a:p>
            <a:r>
              <a:rPr lang="pl-PL" sz="3000" dirty="0">
                <a:latin typeface="Arial Black" panose="020B0A04020102020204" pitchFamily="34" charset="0"/>
              </a:rPr>
              <a:t>Crossfit powstał w 2001 roku, kiedy Amerykanin Greg </a:t>
            </a:r>
            <a:r>
              <a:rPr lang="pl-PL" sz="3000" dirty="0" err="1">
                <a:latin typeface="Arial Black" panose="020B0A04020102020204" pitchFamily="34" charset="0"/>
              </a:rPr>
              <a:t>Glassman</a:t>
            </a:r>
            <a:r>
              <a:rPr lang="pl-PL" sz="3000" dirty="0">
                <a:latin typeface="Arial Black" panose="020B0A04020102020204" pitchFamily="34" charset="0"/>
              </a:rPr>
              <a:t> zaczął używać tego programu dla trenowania policji w Kalifornii. Potem został też wdrożony w treningu </a:t>
            </a:r>
            <a:r>
              <a:rPr lang="pl-PL" sz="3000" dirty="0" err="1">
                <a:latin typeface="Arial Black" panose="020B0A04020102020204" pitchFamily="34" charset="0"/>
              </a:rPr>
              <a:t>marines</a:t>
            </a:r>
            <a:r>
              <a:rPr lang="pl-PL" sz="3000" dirty="0">
                <a:latin typeface="Arial Black" panose="020B0A04020102020204" pitchFamily="34" charset="0"/>
              </a:rPr>
              <a:t>, strażaków i żołnierzy </a:t>
            </a:r>
            <a:r>
              <a:rPr lang="pl-PL" sz="3000" dirty="0" err="1">
                <a:latin typeface="Arial Black" panose="020B0A04020102020204" pitchFamily="34" charset="0"/>
              </a:rPr>
              <a:t>amerykańskich.Ze</a:t>
            </a:r>
            <a:r>
              <a:rPr lang="pl-PL" sz="3000" dirty="0">
                <a:latin typeface="Arial Black" panose="020B0A04020102020204" pitchFamily="34" charset="0"/>
              </a:rPr>
              <a:t> względu na dobre wyniki treningowe crossfit stał się popularny w wielu krajach świata.</a:t>
            </a:r>
          </a:p>
          <a:p>
            <a:r>
              <a:rPr lang="pl-PL" sz="3000" b="0" i="0" dirty="0">
                <a:solidFill>
                  <a:srgbClr val="202122"/>
                </a:solidFill>
                <a:effectLst/>
                <a:latin typeface="Arial Black" panose="020B0A04020102020204" pitchFamily="34" charset="0"/>
              </a:rPr>
              <a:t>Twórca crossfit, Greg </a:t>
            </a:r>
            <a:r>
              <a:rPr lang="pl-PL" sz="3000" b="0" i="0" dirty="0" err="1">
                <a:solidFill>
                  <a:srgbClr val="202122"/>
                </a:solidFill>
                <a:effectLst/>
                <a:latin typeface="Arial Black" panose="020B0A04020102020204" pitchFamily="34" charset="0"/>
              </a:rPr>
              <a:t>Glassman</a:t>
            </a:r>
            <a:r>
              <a:rPr lang="pl-PL" sz="3000" b="0" i="0" dirty="0">
                <a:solidFill>
                  <a:srgbClr val="202122"/>
                </a:solidFill>
                <a:effectLst/>
                <a:latin typeface="Arial Black" panose="020B0A04020102020204" pitchFamily="34" charset="0"/>
              </a:rPr>
              <a:t>, opracował dla trenujących wiele różnych programów dziennych, niektórych nazwanych na cześć różnych znanych osób: żołnierzy, policjantów czy bohaterów.</a:t>
            </a:r>
          </a:p>
          <a:p>
            <a:r>
              <a:rPr lang="pl-PL" sz="3000" b="0" i="0" dirty="0">
                <a:solidFill>
                  <a:srgbClr val="202122"/>
                </a:solidFill>
                <a:effectLst/>
                <a:latin typeface="Arial Black" panose="020B0A04020102020204" pitchFamily="34" charset="0"/>
              </a:rPr>
              <a:t>Crossfit bazuje na codziennym programie ćwiczeń, które wykonuje się w sposób określony, określoną liczbę razy.</a:t>
            </a:r>
          </a:p>
          <a:p>
            <a:r>
              <a:rPr lang="pl-PL" sz="3000" b="0" i="0" dirty="0">
                <a:solidFill>
                  <a:srgbClr val="202122"/>
                </a:solidFill>
                <a:effectLst/>
                <a:latin typeface="Arial Black" panose="020B0A04020102020204" pitchFamily="34" charset="0"/>
              </a:rPr>
              <a:t>Program dzienny może trwać od 5 do 30 minut i nazywany jest WOD. Trening najczęściej jest rozpisywany na ogólnodostępnej tablicy w klubie (</a:t>
            </a:r>
            <a:r>
              <a:rPr lang="pl-PL" sz="3000" b="0" i="0" dirty="0" err="1">
                <a:solidFill>
                  <a:srgbClr val="202122"/>
                </a:solidFill>
                <a:effectLst/>
                <a:latin typeface="Arial Black" panose="020B0A04020102020204" pitchFamily="34" charset="0"/>
              </a:rPr>
              <a:t>Boxie</a:t>
            </a:r>
            <a:r>
              <a:rPr lang="pl-PL" sz="3000" b="0" i="0" dirty="0">
                <a:solidFill>
                  <a:srgbClr val="202122"/>
                </a:solidFill>
                <a:effectLst/>
                <a:latin typeface="Arial Black" panose="020B0A04020102020204" pitchFamily="34" charset="0"/>
              </a:rPr>
              <a:t>). W ogólnym założeniu trening każdego dnia powinien być inny.</a:t>
            </a:r>
            <a:endParaRPr lang="pl-PL" sz="3000" dirty="0">
              <a:latin typeface="Arial Black" panose="020B0A04020102020204" pitchFamily="34" charset="0"/>
            </a:endParaRPr>
          </a:p>
          <a:p>
            <a:endParaRPr lang="pl-PL" dirty="0"/>
          </a:p>
        </p:txBody>
      </p:sp>
    </p:spTree>
    <p:extLst>
      <p:ext uri="{BB962C8B-B14F-4D97-AF65-F5344CB8AC3E}">
        <p14:creationId xmlns:p14="http://schemas.microsoft.com/office/powerpoint/2010/main" val="1186921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FA6C427-2F75-4525-ABD7-3651D7532F86}"/>
              </a:ext>
            </a:extLst>
          </p:cNvPr>
          <p:cNvSpPr>
            <a:spLocks noGrp="1"/>
          </p:cNvSpPr>
          <p:nvPr>
            <p:ph idx="1"/>
          </p:nvPr>
        </p:nvSpPr>
        <p:spPr/>
        <p:txBody>
          <a:bodyPr/>
          <a:lstStyle/>
          <a:p>
            <a:r>
              <a:rPr lang="pl-PL" b="0" i="0" dirty="0">
                <a:solidFill>
                  <a:srgbClr val="000000"/>
                </a:solidFill>
                <a:effectLst/>
                <a:latin typeface="Arial Black" panose="020B0A04020102020204" pitchFamily="34" charset="0"/>
              </a:rPr>
              <a:t>Bazuje on na określonych zasadach – może to być zarówno crossfit z własnym ciałem, jak i z różnego rodzaju sprzętem – </a:t>
            </a:r>
            <a:r>
              <a:rPr lang="pl-PL" b="0" i="0" dirty="0" err="1">
                <a:solidFill>
                  <a:srgbClr val="000000"/>
                </a:solidFill>
                <a:effectLst/>
                <a:latin typeface="Arial Black" panose="020B0A04020102020204" pitchFamily="34" charset="0"/>
              </a:rPr>
              <a:t>kettlebell</a:t>
            </a:r>
            <a:r>
              <a:rPr lang="pl-PL" b="0" i="0" dirty="0">
                <a:solidFill>
                  <a:srgbClr val="000000"/>
                </a:solidFill>
                <a:effectLst/>
                <a:latin typeface="Arial Black" panose="020B0A04020102020204" pitchFamily="34" charset="0"/>
              </a:rPr>
              <a:t>, gumami, taśmami, skrzynią, hantlami itd. Dobry plan treningowy, bez względu na udział akcesoriów, będzie rozwijał wszystkie z naszych dziesięciu cech motorycznych: wytrzymałość, siłę, gibkość, moc, szybkość, koordynację, zwinność, równowagę, celność oraz sprawność układu sercowo-naczyniowo-oddechowego.</a:t>
            </a:r>
            <a:endParaRPr lang="pl-PL" dirty="0">
              <a:latin typeface="Arial Black" panose="020B0A04020102020204" pitchFamily="34" charset="0"/>
            </a:endParaRPr>
          </a:p>
          <a:p>
            <a:endParaRPr lang="pl-PL" dirty="0"/>
          </a:p>
        </p:txBody>
      </p:sp>
    </p:spTree>
    <p:extLst>
      <p:ext uri="{BB962C8B-B14F-4D97-AF65-F5344CB8AC3E}">
        <p14:creationId xmlns:p14="http://schemas.microsoft.com/office/powerpoint/2010/main" val="3198573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2E5566E-CC84-4C32-82C3-92130646D2F6}"/>
              </a:ext>
            </a:extLst>
          </p:cNvPr>
          <p:cNvSpPr>
            <a:spLocks noGrp="1"/>
          </p:cNvSpPr>
          <p:nvPr>
            <p:ph idx="1"/>
          </p:nvPr>
        </p:nvSpPr>
        <p:spPr>
          <a:xfrm>
            <a:off x="838200" y="648070"/>
            <a:ext cx="10515600" cy="5528893"/>
          </a:xfrm>
        </p:spPr>
        <p:txBody>
          <a:bodyPr>
            <a:normAutofit lnSpcReduction="10000"/>
          </a:bodyPr>
          <a:lstStyle/>
          <a:p>
            <a:r>
              <a:rPr lang="pl-PL" dirty="0">
                <a:latin typeface="Arial Black" panose="020B0A04020102020204" pitchFamily="34" charset="0"/>
              </a:rPr>
              <a:t>Wykonanie ćwiczeń crossfit następuje w sposób intensywny, bez czasu na przerwę. W crossfit ćwiczy się jednocześnie podnoszenie ciężarów, sprawność atletyczną, odporność. Wyrabia odporność krążeniową oraz oddechową, siłę i wytrzymałość mięśni, rozciągliwość, szybkość, sprawność, psychomotorykę, równowagę i precyzję</a:t>
            </a:r>
          </a:p>
          <a:p>
            <a:r>
              <a:rPr lang="pl-PL" dirty="0">
                <a:latin typeface="Arial Black" panose="020B0A04020102020204" pitchFamily="34" charset="0"/>
              </a:rPr>
              <a:t>Z kilku ćwiczeń takich jak - wskakiwania na skrzynię, pompki, pajacyki i skoki na skakance, tworzone są obwody, które trzeba kilka razy powtórzyć w określonym czasie. </a:t>
            </a:r>
            <a:r>
              <a:rPr lang="pl-PL" b="0" i="0" dirty="0">
                <a:effectLst/>
                <a:latin typeface="Arial Black" panose="020B0A04020102020204" pitchFamily="34" charset="0"/>
              </a:rPr>
              <a:t>W krótkim czasie należy wykonać jak najwięcej tych ćwiczeń</a:t>
            </a:r>
          </a:p>
          <a:p>
            <a:r>
              <a:rPr lang="pl-PL" dirty="0">
                <a:latin typeface="Arial Black" panose="020B0A04020102020204" pitchFamily="34" charset="0"/>
              </a:rPr>
              <a:t>Całość trwa zazwyczaj około 20 minut, ale jest bardzo intensywna</a:t>
            </a:r>
          </a:p>
        </p:txBody>
      </p:sp>
    </p:spTree>
    <p:extLst>
      <p:ext uri="{BB962C8B-B14F-4D97-AF65-F5344CB8AC3E}">
        <p14:creationId xmlns:p14="http://schemas.microsoft.com/office/powerpoint/2010/main" val="3426401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E81E20E-A57E-4D01-A512-C81A79DB25DD}"/>
              </a:ext>
            </a:extLst>
          </p:cNvPr>
          <p:cNvSpPr>
            <a:spLocks noGrp="1"/>
          </p:cNvSpPr>
          <p:nvPr>
            <p:ph idx="1"/>
          </p:nvPr>
        </p:nvSpPr>
        <p:spPr>
          <a:xfrm>
            <a:off x="838200" y="257452"/>
            <a:ext cx="10515600" cy="5919511"/>
          </a:xfrm>
        </p:spPr>
        <p:txBody>
          <a:bodyPr>
            <a:noAutofit/>
          </a:bodyPr>
          <a:lstStyle/>
          <a:p>
            <a:pPr marL="0" indent="0">
              <a:buNone/>
            </a:pPr>
            <a:r>
              <a:rPr lang="pl-PL" dirty="0">
                <a:latin typeface="Arial Black" panose="020B0A04020102020204" pitchFamily="34" charset="0"/>
              </a:rPr>
              <a:t>Głównym założeniem treningu jest osiągnięcie sprawności w 10 różnych obszarach fizycznych. Należą do nich:</a:t>
            </a:r>
          </a:p>
          <a:p>
            <a:pPr algn="ctr"/>
            <a:r>
              <a:rPr lang="pl-PL" dirty="0">
                <a:latin typeface="Arial Black" panose="020B0A04020102020204" pitchFamily="34" charset="0"/>
              </a:rPr>
              <a:t>wydolność krążeniowo-oddechowa,</a:t>
            </a:r>
          </a:p>
          <a:p>
            <a:pPr algn="ctr"/>
            <a:r>
              <a:rPr lang="pl-PL" dirty="0">
                <a:latin typeface="Arial Black" panose="020B0A04020102020204" pitchFamily="34" charset="0"/>
              </a:rPr>
              <a:t>wytrzymałość,</a:t>
            </a:r>
          </a:p>
          <a:p>
            <a:pPr algn="ctr"/>
            <a:r>
              <a:rPr lang="pl-PL" dirty="0">
                <a:latin typeface="Arial Black" panose="020B0A04020102020204" pitchFamily="34" charset="0"/>
              </a:rPr>
              <a:t>siła,</a:t>
            </a:r>
          </a:p>
          <a:p>
            <a:pPr algn="ctr"/>
            <a:r>
              <a:rPr lang="pl-PL" dirty="0">
                <a:latin typeface="Arial Black" panose="020B0A04020102020204" pitchFamily="34" charset="0"/>
              </a:rPr>
              <a:t>gibkość,</a:t>
            </a:r>
          </a:p>
          <a:p>
            <a:pPr algn="ctr"/>
            <a:r>
              <a:rPr lang="pl-PL" dirty="0">
                <a:latin typeface="Arial Black" panose="020B0A04020102020204" pitchFamily="34" charset="0"/>
              </a:rPr>
              <a:t>moc,</a:t>
            </a:r>
          </a:p>
          <a:p>
            <a:pPr algn="ctr"/>
            <a:r>
              <a:rPr lang="pl-PL" dirty="0">
                <a:latin typeface="Arial Black" panose="020B0A04020102020204" pitchFamily="34" charset="0"/>
              </a:rPr>
              <a:t>szybkość,</a:t>
            </a:r>
          </a:p>
          <a:p>
            <a:pPr algn="ctr"/>
            <a:r>
              <a:rPr lang="pl-PL" dirty="0">
                <a:latin typeface="Arial Black" panose="020B0A04020102020204" pitchFamily="34" charset="0"/>
              </a:rPr>
              <a:t>zwinność,</a:t>
            </a:r>
          </a:p>
          <a:p>
            <a:pPr algn="ctr"/>
            <a:r>
              <a:rPr lang="pl-PL" dirty="0">
                <a:latin typeface="Arial Black" panose="020B0A04020102020204" pitchFamily="34" charset="0"/>
              </a:rPr>
              <a:t>równowaga,</a:t>
            </a:r>
          </a:p>
          <a:p>
            <a:pPr algn="ctr"/>
            <a:r>
              <a:rPr lang="pl-PL" dirty="0">
                <a:latin typeface="Arial Black" panose="020B0A04020102020204" pitchFamily="34" charset="0"/>
              </a:rPr>
              <a:t>koordynacja,</a:t>
            </a:r>
          </a:p>
          <a:p>
            <a:pPr algn="ctr"/>
            <a:r>
              <a:rPr lang="pl-PL" dirty="0">
                <a:latin typeface="Arial Black" panose="020B0A04020102020204" pitchFamily="34" charset="0"/>
              </a:rPr>
              <a:t>dokładność</a:t>
            </a:r>
          </a:p>
        </p:txBody>
      </p:sp>
    </p:spTree>
    <p:extLst>
      <p:ext uri="{BB962C8B-B14F-4D97-AF65-F5344CB8AC3E}">
        <p14:creationId xmlns:p14="http://schemas.microsoft.com/office/powerpoint/2010/main" val="2851051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D7659CE-0DD9-4594-BE9B-473ED346F51F}"/>
              </a:ext>
            </a:extLst>
          </p:cNvPr>
          <p:cNvSpPr>
            <a:spLocks noGrp="1"/>
          </p:cNvSpPr>
          <p:nvPr>
            <p:ph idx="1"/>
          </p:nvPr>
        </p:nvSpPr>
        <p:spPr>
          <a:xfrm>
            <a:off x="152400" y="0"/>
            <a:ext cx="11948160" cy="6776720"/>
          </a:xfrm>
        </p:spPr>
        <p:txBody>
          <a:bodyPr>
            <a:noAutofit/>
          </a:bodyPr>
          <a:lstStyle/>
          <a:p>
            <a:r>
              <a:rPr lang="pl-PL" dirty="0">
                <a:latin typeface="Arial Black" panose="020B0A04020102020204" pitchFamily="34" charset="0"/>
              </a:rPr>
              <a:t>W treningu crossfit najważniejsza jest dynamika i ciągłe zwroty akcji.</a:t>
            </a:r>
          </a:p>
          <a:p>
            <a:r>
              <a:rPr lang="pl-PL" dirty="0">
                <a:latin typeface="Arial Black" panose="020B0A04020102020204" pitchFamily="34" charset="0"/>
              </a:rPr>
              <a:t>ćwiczenia powinny składać się z 4 części:</a:t>
            </a:r>
          </a:p>
          <a:p>
            <a:pPr>
              <a:buFont typeface="Courier New" panose="02070309020205020404" pitchFamily="49" charset="0"/>
              <a:buChar char="o"/>
            </a:pPr>
            <a:r>
              <a:rPr lang="pl-PL" dirty="0">
                <a:latin typeface="Arial Black" panose="020B0A04020102020204" pitchFamily="34" charset="0"/>
              </a:rPr>
              <a:t>Rozgrzewka w treningu crossfit powinna trwać przynajmniej 5 minut.</a:t>
            </a:r>
          </a:p>
          <a:p>
            <a:pPr>
              <a:buFont typeface="Courier New" panose="02070309020205020404" pitchFamily="49" charset="0"/>
              <a:buChar char="o"/>
            </a:pPr>
            <a:r>
              <a:rPr lang="pl-PL" dirty="0">
                <a:latin typeface="Arial Black" panose="020B0A04020102020204" pitchFamily="34" charset="0"/>
              </a:rPr>
              <a:t>Wprowadzenie zależy od tego, czy trening crossfit będziesz prowadzić samodzielnie w domu, czy pod okiem trenera</a:t>
            </a:r>
          </a:p>
          <a:p>
            <a:pPr>
              <a:buFont typeface="Courier New" panose="02070309020205020404" pitchFamily="49" charset="0"/>
              <a:buChar char="o"/>
            </a:pPr>
            <a:r>
              <a:rPr lang="pl-PL" dirty="0">
                <a:latin typeface="Arial Black" panose="020B0A04020102020204" pitchFamily="34" charset="0"/>
              </a:rPr>
              <a:t>Trening zasadniczy to całe serce programu crossfit. Zazwyczaj składa się z kilku rund, w których przeplata się ze sobą różne rodzaje ćwiczeń. Najważniejsze jest to, by w czasie każdej rundy utrzymywać wysokie tętno. Każde ćwiczenie crossfit powinno być wykonywane przez określony czas, np. przez minutę, następnie nie zwalniając tempa, przechodzi się do kolejnego ćwiczenia, aż do zakończenia rundy</a:t>
            </a:r>
          </a:p>
        </p:txBody>
      </p:sp>
    </p:spTree>
    <p:extLst>
      <p:ext uri="{BB962C8B-B14F-4D97-AF65-F5344CB8AC3E}">
        <p14:creationId xmlns:p14="http://schemas.microsoft.com/office/powerpoint/2010/main" val="2432769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FE3EC49-7A2E-4809-BDF0-A21214584772}"/>
              </a:ext>
            </a:extLst>
          </p:cNvPr>
          <p:cNvSpPr>
            <a:spLocks noGrp="1"/>
          </p:cNvSpPr>
          <p:nvPr>
            <p:ph idx="1"/>
          </p:nvPr>
        </p:nvSpPr>
        <p:spPr/>
        <p:txBody>
          <a:bodyPr/>
          <a:lstStyle/>
          <a:p>
            <a:r>
              <a:rPr lang="pl-PL" dirty="0" err="1">
                <a:latin typeface="Arial Black" panose="020B0A04020102020204" pitchFamily="34" charset="0"/>
              </a:rPr>
              <a:t>Streching</a:t>
            </a:r>
            <a:r>
              <a:rPr lang="pl-PL" dirty="0">
                <a:latin typeface="Arial Black" panose="020B0A04020102020204" pitchFamily="34" charset="0"/>
              </a:rPr>
              <a:t> to rozciąganie mięśni po treningu. Jego celem jest napinanie i rozluźnianie mięśni, wspomagające ich regenerację.</a:t>
            </a:r>
          </a:p>
        </p:txBody>
      </p:sp>
    </p:spTree>
    <p:extLst>
      <p:ext uri="{BB962C8B-B14F-4D97-AF65-F5344CB8AC3E}">
        <p14:creationId xmlns:p14="http://schemas.microsoft.com/office/powerpoint/2010/main" val="4180712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8BB45F-61BD-44D5-AD17-F36996E76054}"/>
              </a:ext>
            </a:extLst>
          </p:cNvPr>
          <p:cNvSpPr>
            <a:spLocks noGrp="1"/>
          </p:cNvSpPr>
          <p:nvPr>
            <p:ph type="title"/>
          </p:nvPr>
        </p:nvSpPr>
        <p:spPr/>
        <p:txBody>
          <a:bodyPr/>
          <a:lstStyle/>
          <a:p>
            <a:r>
              <a:rPr lang="pl-PL" dirty="0"/>
              <a:t>Przykładowe ćwiczenia </a:t>
            </a:r>
          </a:p>
        </p:txBody>
      </p:sp>
      <p:sp>
        <p:nvSpPr>
          <p:cNvPr id="3" name="Symbol zastępczy zawartości 2">
            <a:extLst>
              <a:ext uri="{FF2B5EF4-FFF2-40B4-BE49-F238E27FC236}">
                <a16:creationId xmlns:a16="http://schemas.microsoft.com/office/drawing/2014/main" id="{1BC66937-EEB5-4C06-A1EC-B4D44D84611C}"/>
              </a:ext>
            </a:extLst>
          </p:cNvPr>
          <p:cNvSpPr>
            <a:spLocks noGrp="1"/>
          </p:cNvSpPr>
          <p:nvPr>
            <p:ph idx="1"/>
          </p:nvPr>
        </p:nvSpPr>
        <p:spPr/>
        <p:txBody>
          <a:bodyPr/>
          <a:lstStyle/>
          <a:p>
            <a:pPr marL="0" indent="0">
              <a:buNone/>
            </a:pPr>
            <a:r>
              <a:rPr lang="pl-PL" dirty="0">
                <a:latin typeface="Arial Black" panose="020B0A04020102020204" pitchFamily="34" charset="0"/>
              </a:rPr>
              <a:t>1. Zestaw </a:t>
            </a:r>
          </a:p>
          <a:p>
            <a:pPr marL="0" indent="0">
              <a:buNone/>
            </a:pPr>
            <a:r>
              <a:rPr lang="pl-PL" dirty="0">
                <a:latin typeface="Arial Black" panose="020B0A04020102020204" pitchFamily="34" charset="0"/>
              </a:rPr>
              <a:t>30 pompek, 30 brzuszków, 30 przysiadów, 30 podskoków. – 3 serie</a:t>
            </a:r>
          </a:p>
          <a:p>
            <a:pPr marL="0" indent="0">
              <a:buNone/>
            </a:pPr>
            <a:r>
              <a:rPr lang="pl-PL" dirty="0">
                <a:latin typeface="Arial Black" panose="020B0A04020102020204" pitchFamily="34" charset="0"/>
              </a:rPr>
              <a:t>2. Zestaw </a:t>
            </a:r>
          </a:p>
          <a:p>
            <a:pPr marL="0" indent="0">
              <a:buNone/>
            </a:pPr>
            <a:r>
              <a:rPr lang="pl-PL" dirty="0">
                <a:latin typeface="Arial Black" panose="020B0A04020102020204" pitchFamily="34" charset="0"/>
              </a:rPr>
              <a:t>200 m biegu, 15 wskoków na skrzynię, 15 odbić piłki lekarskiej o ścianę – 3 serie</a:t>
            </a:r>
          </a:p>
          <a:p>
            <a:pPr marL="0" indent="0">
              <a:buNone/>
            </a:pPr>
            <a:r>
              <a:rPr lang="pl-PL" dirty="0">
                <a:latin typeface="Arial Black" panose="020B0A04020102020204" pitchFamily="34" charset="0"/>
              </a:rPr>
              <a:t>3. Zestaw</a:t>
            </a:r>
          </a:p>
          <a:p>
            <a:pPr marL="0" indent="0">
              <a:buNone/>
            </a:pPr>
            <a:r>
              <a:rPr lang="pl-PL" dirty="0">
                <a:latin typeface="Arial Black" panose="020B0A04020102020204" pitchFamily="34" charset="0"/>
              </a:rPr>
              <a:t>2 min szybkiego biegu na bieżni, 20 przysiadów, 10 pompek, 20 brzuszków – 3 serie </a:t>
            </a:r>
          </a:p>
          <a:p>
            <a:pPr marL="0" indent="0">
              <a:buNone/>
            </a:pPr>
            <a:endParaRPr lang="pl-PL" dirty="0"/>
          </a:p>
          <a:p>
            <a:pPr marL="0" indent="0">
              <a:buNone/>
            </a:pPr>
            <a:endParaRPr lang="pl-PL" dirty="0"/>
          </a:p>
          <a:p>
            <a:pPr marL="514350" indent="-514350">
              <a:buAutoNum type="arabicPeriod"/>
            </a:pPr>
            <a:endParaRPr lang="pl-PL" dirty="0"/>
          </a:p>
        </p:txBody>
      </p:sp>
    </p:spTree>
    <p:extLst>
      <p:ext uri="{BB962C8B-B14F-4D97-AF65-F5344CB8AC3E}">
        <p14:creationId xmlns:p14="http://schemas.microsoft.com/office/powerpoint/2010/main" val="303602741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722</Words>
  <Application>Microsoft Office PowerPoint</Application>
  <PresentationFormat>Panoramiczny</PresentationFormat>
  <Paragraphs>50</Paragraphs>
  <Slides>10</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10</vt:i4>
      </vt:variant>
    </vt:vector>
  </HeadingPairs>
  <TitlesOfParts>
    <vt:vector size="18" baseType="lpstr">
      <vt:lpstr>Arial</vt:lpstr>
      <vt:lpstr>Arial Black</vt:lpstr>
      <vt:lpstr>Bauhaus 93</vt:lpstr>
      <vt:lpstr>Calibri</vt:lpstr>
      <vt:lpstr>Calibri Light</vt:lpstr>
      <vt:lpstr>Cooper Black</vt:lpstr>
      <vt:lpstr>Courier New</vt:lpstr>
      <vt:lpstr>Motyw pakietu Office</vt:lpstr>
      <vt:lpstr>CROSSFIT</vt:lpstr>
      <vt:lpstr>CO TO JEST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Przykładowe ćwiczenia </vt:lpstr>
      <vt:lpstr>ŹRÓDŁA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CROSSFIT</dc:title>
  <dc:creator>Inna Niedoskonala</dc:creator>
  <cp:lastModifiedBy>Joanna Łukasik</cp:lastModifiedBy>
  <cp:revision>6</cp:revision>
  <dcterms:created xsi:type="dcterms:W3CDTF">2020-11-21T16:22:09Z</dcterms:created>
  <dcterms:modified xsi:type="dcterms:W3CDTF">2020-11-23T15:06:06Z</dcterms:modified>
</cp:coreProperties>
</file>