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739"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6" y="2404534"/>
            <a:ext cx="8338897" cy="1646302"/>
          </a:xfrm>
        </p:spPr>
        <p:txBody>
          <a:bodyPr/>
          <a:lstStyle/>
          <a:p>
            <a:pPr algn="ctr"/>
            <a:r>
              <a:rPr lang="pl-PL" dirty="0"/>
              <a:t>Prezentacja</a:t>
            </a:r>
            <a:br>
              <a:rPr lang="pl-PL" dirty="0"/>
            </a:br>
            <a:r>
              <a:rPr lang="pl-PL" dirty="0"/>
              <a:t>na temat </a:t>
            </a:r>
            <a:br>
              <a:rPr lang="pl-PL" dirty="0"/>
            </a:br>
            <a:r>
              <a:rPr lang="pl-PL" dirty="0"/>
              <a:t>„Wpływ ćwiczeń siłowych na organizm”</a:t>
            </a:r>
            <a:endParaRPr lang="uk-UA" dirty="0"/>
          </a:p>
        </p:txBody>
      </p:sp>
      <p:sp>
        <p:nvSpPr>
          <p:cNvPr id="3" name="Подзаголовок 2"/>
          <p:cNvSpPr>
            <a:spLocks noGrp="1"/>
          </p:cNvSpPr>
          <p:nvPr>
            <p:ph type="subTitle" idx="1"/>
          </p:nvPr>
        </p:nvSpPr>
        <p:spPr>
          <a:xfrm>
            <a:off x="2495357" y="5122252"/>
            <a:ext cx="7766936" cy="1096899"/>
          </a:xfrm>
        </p:spPr>
        <p:txBody>
          <a:bodyPr>
            <a:noAutofit/>
          </a:bodyPr>
          <a:lstStyle/>
          <a:p>
            <a:r>
              <a:rPr lang="pl-PL" sz="2000" dirty="0"/>
              <a:t>Wykonała</a:t>
            </a:r>
          </a:p>
          <a:p>
            <a:r>
              <a:rPr lang="pl-PL" sz="2000" dirty="0"/>
              <a:t>Mariya-Alina Mahurchak</a:t>
            </a:r>
          </a:p>
          <a:p>
            <a:r>
              <a:rPr lang="pl-PL" sz="2000" dirty="0"/>
              <a:t>Klasa 3bT</a:t>
            </a:r>
            <a:endParaRPr lang="uk-UA" sz="2000" dirty="0"/>
          </a:p>
        </p:txBody>
      </p:sp>
    </p:spTree>
    <p:extLst>
      <p:ext uri="{BB962C8B-B14F-4D97-AF65-F5344CB8AC3E}">
        <p14:creationId xmlns:p14="http://schemas.microsoft.com/office/powerpoint/2010/main" val="24483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2024" y="357352"/>
            <a:ext cx="8596668" cy="1320800"/>
          </a:xfrm>
        </p:spPr>
        <p:txBody>
          <a:bodyPr>
            <a:normAutofit fontScale="90000"/>
          </a:bodyPr>
          <a:lstStyle/>
          <a:p>
            <a:r>
              <a:rPr lang="pl-PL" b="1" dirty="0"/>
              <a:t>8. Trening siłowy zapobiega chorobom, w szczególności nowotworom i cukrzycy</a:t>
            </a:r>
          </a:p>
        </p:txBody>
      </p:sp>
      <p:sp>
        <p:nvSpPr>
          <p:cNvPr id="3" name="Прямоугольник 2"/>
          <p:cNvSpPr/>
          <p:nvPr/>
        </p:nvSpPr>
        <p:spPr>
          <a:xfrm>
            <a:off x="613875" y="1604579"/>
            <a:ext cx="8092966" cy="4524315"/>
          </a:xfrm>
          <a:prstGeom prst="rect">
            <a:avLst/>
          </a:prstGeom>
        </p:spPr>
        <p:txBody>
          <a:bodyPr wrap="square">
            <a:spAutoFit/>
          </a:bodyPr>
          <a:lstStyle/>
          <a:p>
            <a:r>
              <a:rPr lang="pl-PL" sz="2400" b="1" dirty="0">
                <a:solidFill>
                  <a:srgbClr val="444444"/>
                </a:solidFill>
                <a:latin typeface="Hind-Regular"/>
              </a:rPr>
              <a:t>Lekarze wskazują na fakt, że </a:t>
            </a:r>
            <a:r>
              <a:rPr lang="pl-PL" sz="2400" b="1" dirty="0">
                <a:solidFill>
                  <a:srgbClr val="444444"/>
                </a:solidFill>
                <a:latin typeface="Hind-Bold"/>
              </a:rPr>
              <a:t>trening siłowy oraz umiarkowany trening interwałowy sprzyja normalizacji poziomu glukozy we krwi</a:t>
            </a:r>
            <a:r>
              <a:rPr lang="pl-PL" sz="2400" b="1" dirty="0">
                <a:solidFill>
                  <a:srgbClr val="444444"/>
                </a:solidFill>
                <a:latin typeface="Hind-Regular"/>
              </a:rPr>
              <a:t>. Spowodowane jest to tym, że po takim wysiłku organizm musi uzupełnić zapasy glikogenu, korzystając z glukozy we krwi. Dodatkowo, budowanie masy mięśniowej zwiększa wrażliwość insulinową i sprzyja spalaniu tkanki tłuszczowej. Według badań, trening siłowy sprzyja także zapobieganiu powstawania nowotworów u kobiet w każdym wieku. W szczególności jednak zapobiega pojawianiu się raka u młodych kobiet w późniejszym okresie ich życia.</a:t>
            </a:r>
            <a:endParaRPr lang="uk-UA" sz="2400" b="1" dirty="0"/>
          </a:p>
        </p:txBody>
      </p:sp>
    </p:spTree>
    <p:extLst>
      <p:ext uri="{BB962C8B-B14F-4D97-AF65-F5344CB8AC3E}">
        <p14:creationId xmlns:p14="http://schemas.microsoft.com/office/powerpoint/2010/main" val="3951077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5086" y="409903"/>
            <a:ext cx="8596668" cy="1320800"/>
          </a:xfrm>
        </p:spPr>
        <p:txBody>
          <a:bodyPr>
            <a:normAutofit fontScale="90000"/>
          </a:bodyPr>
          <a:lstStyle/>
          <a:p>
            <a:r>
              <a:rPr lang="pl-PL" b="1" dirty="0"/>
              <a:t>9. Trening siłowy wpływa pozytywnie na działanie hormonów</a:t>
            </a:r>
            <a:br>
              <a:rPr lang="pl-PL" b="1" dirty="0"/>
            </a:br>
            <a:endParaRPr lang="uk-UA" dirty="0"/>
          </a:p>
        </p:txBody>
      </p:sp>
      <p:sp>
        <p:nvSpPr>
          <p:cNvPr id="3" name="Прямоугольник 2"/>
          <p:cNvSpPr/>
          <p:nvPr/>
        </p:nvSpPr>
        <p:spPr>
          <a:xfrm>
            <a:off x="504496" y="1730703"/>
            <a:ext cx="8975835" cy="3785652"/>
          </a:xfrm>
          <a:prstGeom prst="rect">
            <a:avLst/>
          </a:prstGeom>
        </p:spPr>
        <p:txBody>
          <a:bodyPr wrap="square">
            <a:spAutoFit/>
          </a:bodyPr>
          <a:lstStyle/>
          <a:p>
            <a:r>
              <a:rPr lang="pl-PL" sz="2400" b="1" dirty="0">
                <a:solidFill>
                  <a:srgbClr val="444444"/>
                </a:solidFill>
                <a:latin typeface="Hind-Regular"/>
              </a:rPr>
              <a:t>Podczas wysiłku następują wyrzuty hormonów anabolicznych, tj. wcześniej wspominany hormon wzrostu oraz testosteron. Sprzyja to poprawie ich oddziaływania na organizm. Dodatkowo, trening oporowy wpływa na polepszenie wrażliwości insulinowej organizmu. </a:t>
            </a:r>
            <a:r>
              <a:rPr lang="pl-PL" sz="2400" b="1" dirty="0">
                <a:solidFill>
                  <a:srgbClr val="444444"/>
                </a:solidFill>
                <a:latin typeface="Hind-Bold"/>
              </a:rPr>
              <a:t>Ćwiczenia siłowe sprzyjają normalizacji poziomu hormonów odpowiedzialnych za uczucie głodu i sytości, a także tych odpowiedzialnych za procesy energetyczne</a:t>
            </a:r>
            <a:r>
              <a:rPr lang="pl-PL" sz="2400" b="1" dirty="0">
                <a:solidFill>
                  <a:srgbClr val="444444"/>
                </a:solidFill>
                <a:latin typeface="Hind-Regular"/>
              </a:rPr>
              <a:t>. Organizm uczy się maksymalnie wykorzystywać pokłady swojej energii, co jest niezaprzeczalnie korzystnym zjawiskiem.</a:t>
            </a:r>
            <a:endParaRPr lang="uk-UA" sz="2400" b="1" dirty="0"/>
          </a:p>
        </p:txBody>
      </p:sp>
    </p:spTree>
    <p:extLst>
      <p:ext uri="{BB962C8B-B14F-4D97-AF65-F5344CB8AC3E}">
        <p14:creationId xmlns:p14="http://schemas.microsoft.com/office/powerpoint/2010/main" val="184471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0492" y="378373"/>
            <a:ext cx="8596668" cy="1320800"/>
          </a:xfrm>
        </p:spPr>
        <p:txBody>
          <a:bodyPr/>
          <a:lstStyle/>
          <a:p>
            <a:r>
              <a:rPr lang="pl-PL" b="1"/>
              <a:t>10. Trening siłowy wzmacnia kości</a:t>
            </a:r>
          </a:p>
        </p:txBody>
      </p:sp>
      <p:sp>
        <p:nvSpPr>
          <p:cNvPr id="3" name="Прямоугольник 2"/>
          <p:cNvSpPr/>
          <p:nvPr/>
        </p:nvSpPr>
        <p:spPr>
          <a:xfrm>
            <a:off x="557048" y="1116835"/>
            <a:ext cx="5686097" cy="5632311"/>
          </a:xfrm>
          <a:prstGeom prst="rect">
            <a:avLst/>
          </a:prstGeom>
        </p:spPr>
        <p:txBody>
          <a:bodyPr wrap="square">
            <a:spAutoFit/>
          </a:bodyPr>
          <a:lstStyle/>
          <a:p>
            <a:r>
              <a:rPr lang="pl-PL" sz="2400" b="1" dirty="0">
                <a:solidFill>
                  <a:srgbClr val="444444"/>
                </a:solidFill>
                <a:latin typeface="Hind-Regular"/>
              </a:rPr>
              <a:t>Zwiększając ogólną siłę organizmu możemy liczyć także na wzmocnienie układu kostnego. </a:t>
            </a:r>
            <a:r>
              <a:rPr lang="pl-PL" sz="2400" b="1" dirty="0">
                <a:solidFill>
                  <a:srgbClr val="444444"/>
                </a:solidFill>
                <a:latin typeface="Hind-Bold"/>
              </a:rPr>
              <a:t>Spowodowane jest to tym, że organizm dostosowuje się do nowych warunków funkcjonowania. Wymaga to od niego, by był silniejszy, a co za tym idzie musi wzmocnić swój szkielet</a:t>
            </a:r>
            <a:r>
              <a:rPr lang="pl-PL" sz="2400" b="1" dirty="0">
                <a:solidFill>
                  <a:srgbClr val="444444"/>
                </a:solidFill>
                <a:latin typeface="Hind-Regular"/>
              </a:rPr>
              <a:t>. Badania pokazują, że sportowcy, którzy podnoszą ciężary mają znacznie mocniejsze kości, niż reszta ludzi w ich wieku. Skutkuje to redukcją ryzyka wystąpienia uszkodzeń i złamań aż o 50% u mężczyzn oraz o 20% u kobiet.</a:t>
            </a:r>
            <a:endParaRPr lang="uk-UA" sz="2400" b="1" dirty="0"/>
          </a:p>
        </p:txBody>
      </p:sp>
      <p:pic>
        <p:nvPicPr>
          <p:cNvPr id="3074" name="Picture 2" descr="Pierwsza wizyta w siłowni - 8 ważnych zasad - w Men's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9367" y="1499476"/>
            <a:ext cx="5969876" cy="4517745"/>
          </a:xfrm>
          <a:prstGeom prst="rect">
            <a:avLst/>
          </a:prstGeom>
          <a:noFill/>
          <a:effectLst>
            <a:softEdge rad="4191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83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0243" y="508000"/>
            <a:ext cx="8596668" cy="1320800"/>
          </a:xfrm>
        </p:spPr>
        <p:txBody>
          <a:bodyPr>
            <a:noAutofit/>
          </a:bodyPr>
          <a:lstStyle/>
          <a:p>
            <a:r>
              <a:rPr lang="pl-PL" sz="2800" b="1" dirty="0">
                <a:solidFill>
                  <a:schemeClr val="tx1">
                    <a:lumMod val="65000"/>
                    <a:lumOff val="35000"/>
                  </a:schemeClr>
                </a:solidFill>
              </a:rPr>
              <a:t>Trening siłowy często kojarzy się, zarówno panom i paniom, negatywnie. Utożsamianie tej formy treningowej jedynie ze wzrostem mięśni i wielkimi ciężarami, jest najczęściej powielanym stereotypem. Warto uświadomić sobie, jakie korzyści niesie za sobą włączenie siłowego treningu do swojego planu. Taki układ ćwiczeń m.in. poprawia możliwości organizmu, ułatwiając mu codzienną aktywność, podczas której każdy z nas wykonuje tysiące ruchów (unoszenie, przysiad itp.). Ten rodzaj treningu ma również ogromny wpływ na sylwetkę i wygląd ciała, co przekłada się na lepsze samopoczucie i pewność siebie.</a:t>
            </a:r>
            <a:endParaRPr lang="uk-UA" sz="2800" b="1" dirty="0">
              <a:solidFill>
                <a:schemeClr val="tx1">
                  <a:lumMod val="65000"/>
                  <a:lumOff val="35000"/>
                </a:schemeClr>
              </a:solidFill>
            </a:endParaRPr>
          </a:p>
        </p:txBody>
      </p:sp>
    </p:spTree>
    <p:extLst>
      <p:ext uri="{BB962C8B-B14F-4D97-AF65-F5344CB8AC3E}">
        <p14:creationId xmlns:p14="http://schemas.microsoft.com/office/powerpoint/2010/main" val="366132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006" y="314037"/>
            <a:ext cx="7653866" cy="1182255"/>
          </a:xfrm>
        </p:spPr>
        <p:txBody>
          <a:bodyPr>
            <a:normAutofit fontScale="90000"/>
          </a:bodyPr>
          <a:lstStyle/>
          <a:p>
            <a:r>
              <a:rPr lang="pl-PL" b="1" dirty="0"/>
              <a:t>1. Trening siłowy wpływa pozytywnie na kompozycję ciała</a:t>
            </a:r>
            <a:br>
              <a:rPr lang="pl-PL" b="1" dirty="0"/>
            </a:br>
            <a:endParaRPr lang="uk-UA" dirty="0"/>
          </a:p>
        </p:txBody>
      </p:sp>
      <p:sp>
        <p:nvSpPr>
          <p:cNvPr id="3" name="Прямоугольник 2"/>
          <p:cNvSpPr/>
          <p:nvPr/>
        </p:nvSpPr>
        <p:spPr>
          <a:xfrm>
            <a:off x="277092" y="1616364"/>
            <a:ext cx="6410036" cy="4093428"/>
          </a:xfrm>
          <a:prstGeom prst="rect">
            <a:avLst/>
          </a:prstGeom>
        </p:spPr>
        <p:txBody>
          <a:bodyPr wrap="square">
            <a:spAutoFit/>
          </a:bodyPr>
          <a:lstStyle/>
          <a:p>
            <a:r>
              <a:rPr lang="pl-PL" sz="2000" b="1" dirty="0">
                <a:solidFill>
                  <a:schemeClr val="tx1">
                    <a:lumMod val="65000"/>
                    <a:lumOff val="35000"/>
                  </a:schemeClr>
                </a:solidFill>
                <a:latin typeface="Hind-Regular"/>
              </a:rPr>
              <a:t>Trening siłowy ma najkorzystniejszy wpływ na kompozycję ciała, czyli stosunek mięśni do tkanki tłuszczowej. Ta forma treningowa w 100% sprzyja budowaniu tkanki mięśniowej, a także umożliwia pozbycie się nadmiaru tłuszczu. Natomiast nie jest gwarantem ogromnych przyrostów mięśni każdemu, czego boją się najczęściej kobiety. </a:t>
            </a:r>
            <a:r>
              <a:rPr lang="pl-PL" sz="2000" b="1" dirty="0">
                <a:solidFill>
                  <a:schemeClr val="tx1">
                    <a:lumMod val="65000"/>
                    <a:lumOff val="35000"/>
                  </a:schemeClr>
                </a:solidFill>
                <a:latin typeface="Hind-Bold"/>
              </a:rPr>
              <a:t>Dopiero połączenie odpowiedniego planu ćwiczeń siłowych z racjonalną dietą umożliwia zmianę parametrów swojego ciała. I to od nas samych zależy, w jakim stopniu te zmiany będą zachodzić.</a:t>
            </a:r>
            <a:r>
              <a:rPr lang="pl-PL" sz="2000" b="1" dirty="0">
                <a:solidFill>
                  <a:schemeClr val="tx1">
                    <a:lumMod val="65000"/>
                    <a:lumOff val="35000"/>
                  </a:schemeClr>
                </a:solidFill>
                <a:latin typeface="Hind-Regular"/>
              </a:rPr>
              <a:t> Dlatego też absolutnie nie należy obawiać się siłowej formy treningów.</a:t>
            </a:r>
            <a:endParaRPr lang="uk-UA" sz="2000" b="1" dirty="0">
              <a:solidFill>
                <a:schemeClr val="tx1">
                  <a:lumMod val="65000"/>
                  <a:lumOff val="35000"/>
                </a:schemeClr>
              </a:solidFill>
            </a:endParaRPr>
          </a:p>
        </p:txBody>
      </p:sp>
      <p:pic>
        <p:nvPicPr>
          <p:cNvPr id="1026" name="Picture 2" descr="Trening siłowy: wzór na ciężar maksymalny - w Men's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9915" y="2459421"/>
            <a:ext cx="5561944" cy="4171459"/>
          </a:xfrm>
          <a:prstGeom prst="rect">
            <a:avLst/>
          </a:prstGeom>
          <a:noFill/>
          <a:effectLst>
            <a:outerShdw dist="50800" dir="5400000" sx="1000" sy="1000" algn="ctr" rotWithShape="0">
              <a:srgbClr val="000000"/>
            </a:outerShdw>
            <a:softEdge rad="2413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73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9169" y="252247"/>
            <a:ext cx="7983190" cy="987972"/>
          </a:xfrm>
        </p:spPr>
        <p:txBody>
          <a:bodyPr>
            <a:normAutofit fontScale="90000"/>
          </a:bodyPr>
          <a:lstStyle/>
          <a:p>
            <a:r>
              <a:rPr lang="pl-PL" b="1" dirty="0"/>
              <a:t>2. Trening siłowy pomaga spalać tłuszcz</a:t>
            </a:r>
            <a:br>
              <a:rPr lang="pl-PL" b="1" dirty="0"/>
            </a:br>
            <a:endParaRPr lang="uk-UA" dirty="0"/>
          </a:p>
        </p:txBody>
      </p:sp>
      <p:sp>
        <p:nvSpPr>
          <p:cNvPr id="3" name="Прямоугольник 2"/>
          <p:cNvSpPr/>
          <p:nvPr/>
        </p:nvSpPr>
        <p:spPr>
          <a:xfrm>
            <a:off x="609599" y="1093074"/>
            <a:ext cx="9228084" cy="4893647"/>
          </a:xfrm>
          <a:prstGeom prst="rect">
            <a:avLst/>
          </a:prstGeom>
        </p:spPr>
        <p:txBody>
          <a:bodyPr wrap="square">
            <a:spAutoFit/>
          </a:bodyPr>
          <a:lstStyle/>
          <a:p>
            <a:r>
              <a:rPr lang="pl-PL" sz="2400" b="1" dirty="0">
                <a:solidFill>
                  <a:schemeClr val="tx1">
                    <a:lumMod val="65000"/>
                    <a:lumOff val="35000"/>
                  </a:schemeClr>
                </a:solidFill>
                <a:latin typeface="Hind-Regular"/>
              </a:rPr>
              <a:t>Masa mięśniowa zużywa 4-ro krotnie więcej energii, niż tkanka tłuszczowa. Tym samym, proces budowania mięśni ułatwia zrzucenie dodatkowych kilogramów. W czasie treningu siłowego następuje wyrzut naturalnych hormonów anabolicznych – HGH i testosteronu. Pierwszy z nich, hormon wzrostu, który uwalniany jest w ogromnych ilościach, nasila spalanie tkanki tłuszczowej. </a:t>
            </a:r>
            <a:r>
              <a:rPr lang="pl-PL" sz="2400" b="1" u="sng" dirty="0">
                <a:solidFill>
                  <a:srgbClr val="FF0000"/>
                </a:solidFill>
                <a:latin typeface="Hind-Regular"/>
              </a:rPr>
              <a:t>Testosteron</a:t>
            </a:r>
            <a:r>
              <a:rPr lang="pl-PL" sz="2400" b="1" dirty="0">
                <a:solidFill>
                  <a:schemeClr val="tx1">
                    <a:lumMod val="65000"/>
                    <a:lumOff val="35000"/>
                  </a:schemeClr>
                </a:solidFill>
                <a:latin typeface="Hind-Regular"/>
              </a:rPr>
              <a:t> z kolei sprzyja kształtowaniu się sylwetki. Taka forma treningowa ma charakter beztlenowy.</a:t>
            </a:r>
            <a:r>
              <a:rPr lang="pl-PL" sz="2400" b="1" dirty="0">
                <a:solidFill>
                  <a:schemeClr val="tx1">
                    <a:lumMod val="65000"/>
                    <a:lumOff val="35000"/>
                  </a:schemeClr>
                </a:solidFill>
                <a:latin typeface="Hind-Bold"/>
              </a:rPr>
              <a:t> Im bardziej intensywny wysiłek, tym dłużej (nawet do 72h) utrzymuje się podwyższony metabolizm w organizmie. To właśnie praca z ciężarami umożliwia korzystniejszy efekt przy spalaniu tłuszczu bez negatywnego wpływu na tkankę mięśniową</a:t>
            </a:r>
            <a:r>
              <a:rPr lang="pl-PL" sz="2400" b="1" dirty="0">
                <a:solidFill>
                  <a:schemeClr val="tx1">
                    <a:lumMod val="65000"/>
                    <a:lumOff val="35000"/>
                  </a:schemeClr>
                </a:solidFill>
                <a:latin typeface="Hind-Regular"/>
              </a:rPr>
              <a:t>.</a:t>
            </a:r>
            <a:endParaRPr lang="uk-UA" sz="2400" b="1" dirty="0">
              <a:solidFill>
                <a:schemeClr val="tx1">
                  <a:lumMod val="65000"/>
                  <a:lumOff val="35000"/>
                </a:schemeClr>
              </a:solidFill>
            </a:endParaRPr>
          </a:p>
        </p:txBody>
      </p:sp>
    </p:spTree>
    <p:extLst>
      <p:ext uri="{BB962C8B-B14F-4D97-AF65-F5344CB8AC3E}">
        <p14:creationId xmlns:p14="http://schemas.microsoft.com/office/powerpoint/2010/main" val="255220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8148" y="367862"/>
            <a:ext cx="8596668" cy="1320800"/>
          </a:xfrm>
        </p:spPr>
        <p:txBody>
          <a:bodyPr>
            <a:normAutofit fontScale="90000"/>
          </a:bodyPr>
          <a:lstStyle/>
          <a:p>
            <a:r>
              <a:rPr lang="pl-PL" b="1" dirty="0"/>
              <a:t>3. Podnoszenie ciężarów rozwija włókna szybkokurczliwe, co wpływa na metabolizm</a:t>
            </a:r>
            <a:br>
              <a:rPr lang="pl-PL" b="1" dirty="0"/>
            </a:br>
            <a:endParaRPr lang="uk-UA" dirty="0"/>
          </a:p>
        </p:txBody>
      </p:sp>
      <p:pic>
        <p:nvPicPr>
          <p:cNvPr id="2050" name="Picture 2" descr="Trening siłowy dla każdego | Wydawnictwo Buk R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4953" y="2343806"/>
            <a:ext cx="5639725" cy="3683487"/>
          </a:xfrm>
          <a:prstGeom prst="rect">
            <a:avLst/>
          </a:prstGeom>
          <a:noFill/>
          <a:effectLst>
            <a:softEdge rad="304800"/>
          </a:effectLst>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88148" y="1502979"/>
            <a:ext cx="5835989" cy="4524315"/>
          </a:xfrm>
          <a:prstGeom prst="rect">
            <a:avLst/>
          </a:prstGeom>
        </p:spPr>
        <p:txBody>
          <a:bodyPr wrap="square">
            <a:spAutoFit/>
          </a:bodyPr>
          <a:lstStyle/>
          <a:p>
            <a:r>
              <a:rPr lang="pl-PL" sz="2400" b="1" dirty="0">
                <a:solidFill>
                  <a:schemeClr val="bg2">
                    <a:lumMod val="25000"/>
                  </a:schemeClr>
                </a:solidFill>
                <a:latin typeface="Hind-Regular"/>
              </a:rPr>
              <a:t>Za siłę mięśni odpowiedzialne są włókna szybkokurczliwe. Potrzebują one również najwyższych wartości energetycznych w czasie wysiłku. </a:t>
            </a:r>
            <a:r>
              <a:rPr lang="pl-PL" sz="2400" b="1" dirty="0">
                <a:solidFill>
                  <a:schemeClr val="bg2">
                    <a:lumMod val="25000"/>
                  </a:schemeClr>
                </a:solidFill>
                <a:latin typeface="Hind-Bold"/>
              </a:rPr>
              <a:t>Ich rozbudowa umożliwia podwyższenie metabolizmu. Dzięki jego przyspieszeniu, będziemy mieli możliwość przyjęcia większej ilości kalorii.</a:t>
            </a:r>
            <a:r>
              <a:rPr lang="pl-PL" sz="2400" b="1" dirty="0">
                <a:solidFill>
                  <a:schemeClr val="bg2">
                    <a:lumMod val="25000"/>
                  </a:schemeClr>
                </a:solidFill>
                <a:latin typeface="Hind-Regular"/>
              </a:rPr>
              <a:t> Pobór energii będzie zwiększony tylko ze względu na posiadanie silnych i sprawnych mięśni.</a:t>
            </a:r>
            <a:endParaRPr lang="uk-UA" sz="2400" b="1" dirty="0">
              <a:solidFill>
                <a:schemeClr val="bg2">
                  <a:lumMod val="25000"/>
                </a:schemeClr>
              </a:solidFill>
            </a:endParaRPr>
          </a:p>
        </p:txBody>
      </p:sp>
    </p:spTree>
    <p:extLst>
      <p:ext uri="{BB962C8B-B14F-4D97-AF65-F5344CB8AC3E}">
        <p14:creationId xmlns:p14="http://schemas.microsoft.com/office/powerpoint/2010/main" val="242001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045" y="378372"/>
            <a:ext cx="8596668" cy="1320800"/>
          </a:xfrm>
        </p:spPr>
        <p:txBody>
          <a:bodyPr>
            <a:normAutofit fontScale="90000"/>
          </a:bodyPr>
          <a:lstStyle/>
          <a:p>
            <a:r>
              <a:rPr lang="pl-PL" b="1" dirty="0"/>
              <a:t>4. Trening siłowy wzmacnia układ nerwowy</a:t>
            </a:r>
            <a:br>
              <a:rPr lang="pl-PL" b="1" dirty="0"/>
            </a:br>
            <a:endParaRPr lang="uk-UA" dirty="0"/>
          </a:p>
        </p:txBody>
      </p:sp>
      <p:sp>
        <p:nvSpPr>
          <p:cNvPr id="3" name="Прямоугольник 2"/>
          <p:cNvSpPr/>
          <p:nvPr/>
        </p:nvSpPr>
        <p:spPr>
          <a:xfrm>
            <a:off x="602969" y="1224989"/>
            <a:ext cx="8688176" cy="4893647"/>
          </a:xfrm>
          <a:prstGeom prst="rect">
            <a:avLst/>
          </a:prstGeom>
        </p:spPr>
        <p:txBody>
          <a:bodyPr wrap="square">
            <a:spAutoFit/>
          </a:bodyPr>
          <a:lstStyle/>
          <a:p>
            <a:r>
              <a:rPr lang="pl-PL" sz="2400" b="1" dirty="0">
                <a:solidFill>
                  <a:schemeClr val="tx1">
                    <a:lumMod val="65000"/>
                    <a:lumOff val="35000"/>
                  </a:schemeClr>
                </a:solidFill>
                <a:latin typeface="Hind-Regular"/>
              </a:rPr>
              <a:t>Trening siłowy wpływa pozytywnie na ośrodkowy układ nerwowy. Dobrym przykładem są kulturyści, którzy charakteryzują się prawdopodobnie najlepszym czuciem i kontrolą własnego ciała i każdego mięśnia. Ten typ treningu w znacznym stopniu poprawia przewodnictwo mięśniowo-nerwowe. Dzięki temu, polepszeniu ulega funkcjonowanie organizmu na wszystkich płaszczyznach.</a:t>
            </a:r>
            <a:r>
              <a:rPr lang="pl-PL" sz="2400" b="1" dirty="0">
                <a:solidFill>
                  <a:schemeClr val="tx1">
                    <a:lumMod val="65000"/>
                    <a:lumOff val="35000"/>
                  </a:schemeClr>
                </a:solidFill>
                <a:latin typeface="Hind-Bold"/>
              </a:rPr>
              <a:t> Wzmocniony układ nerwowy jest silniejszy, znosząc przy tym większe obciążenia</a:t>
            </a:r>
            <a:r>
              <a:rPr lang="pl-PL" sz="2400" b="1" dirty="0">
                <a:solidFill>
                  <a:schemeClr val="tx1">
                    <a:lumMod val="65000"/>
                    <a:lumOff val="35000"/>
                  </a:schemeClr>
                </a:solidFill>
                <a:latin typeface="Hind-Regular"/>
              </a:rPr>
              <a:t>. Prawdą jest też, że osoby aktywne efektywniej korzystają z możliwości swojego mózgu. Organizm należy stymulować różnymi bodźcami, ponieważ wszystkie układy składają się na jego harmonijną pracę.</a:t>
            </a:r>
            <a:endParaRPr lang="uk-UA" sz="2400" b="1" dirty="0">
              <a:solidFill>
                <a:schemeClr val="tx1">
                  <a:lumMod val="65000"/>
                  <a:lumOff val="35000"/>
                </a:schemeClr>
              </a:solidFill>
            </a:endParaRPr>
          </a:p>
        </p:txBody>
      </p:sp>
    </p:spTree>
    <p:extLst>
      <p:ext uri="{BB962C8B-B14F-4D97-AF65-F5344CB8AC3E}">
        <p14:creationId xmlns:p14="http://schemas.microsoft.com/office/powerpoint/2010/main" val="991544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3555" y="304800"/>
            <a:ext cx="8596668" cy="1320800"/>
          </a:xfrm>
        </p:spPr>
        <p:txBody>
          <a:bodyPr>
            <a:normAutofit fontScale="90000"/>
          </a:bodyPr>
          <a:lstStyle/>
          <a:p>
            <a:r>
              <a:rPr lang="pl-PL" b="1" dirty="0"/>
              <a:t>5. Trening siłowy poprawia wytrzymałość</a:t>
            </a:r>
            <a:br>
              <a:rPr lang="pl-PL" b="1" dirty="0"/>
            </a:br>
            <a:endParaRPr lang="uk-UA" dirty="0"/>
          </a:p>
        </p:txBody>
      </p:sp>
      <p:sp>
        <p:nvSpPr>
          <p:cNvPr id="3" name="Прямоугольник 2"/>
          <p:cNvSpPr/>
          <p:nvPr/>
        </p:nvSpPr>
        <p:spPr>
          <a:xfrm>
            <a:off x="393554" y="965200"/>
            <a:ext cx="8760955" cy="2308324"/>
          </a:xfrm>
          <a:prstGeom prst="rect">
            <a:avLst/>
          </a:prstGeom>
        </p:spPr>
        <p:txBody>
          <a:bodyPr wrap="square">
            <a:spAutoFit/>
          </a:bodyPr>
          <a:lstStyle/>
          <a:p>
            <a:r>
              <a:rPr lang="pl-PL" sz="2400" b="1" dirty="0">
                <a:solidFill>
                  <a:srgbClr val="444444"/>
                </a:solidFill>
                <a:latin typeface="Hind-Bold"/>
              </a:rPr>
              <a:t>Niepodważalnym faktem jest, że trening siłowy umożliwia spalenie tkanki tłuszczowej. To z kolei prowadzi do utraty zbędnych kilogramów, czyniąc ciało lżejszym. Mniejsza waga oznacza większą wytrzymałość.</a:t>
            </a:r>
            <a:r>
              <a:rPr lang="pl-PL" sz="2400" b="1" dirty="0">
                <a:solidFill>
                  <a:srgbClr val="444444"/>
                </a:solidFill>
                <a:latin typeface="Hind-Regular"/>
              </a:rPr>
              <a:t> Ćwiczenia siłowe poprawiają ukrwienie tkanek, prowadząc m.in. do lepszego dotlenienia i odżywienia mięśni.</a:t>
            </a:r>
            <a:endParaRPr lang="uk-UA" sz="2400" b="1" dirty="0"/>
          </a:p>
        </p:txBody>
      </p:sp>
      <p:sp>
        <p:nvSpPr>
          <p:cNvPr id="4" name="Прямоугольник 3"/>
          <p:cNvSpPr/>
          <p:nvPr/>
        </p:nvSpPr>
        <p:spPr>
          <a:xfrm>
            <a:off x="655916" y="3273524"/>
            <a:ext cx="8071945" cy="3046988"/>
          </a:xfrm>
          <a:prstGeom prst="rect">
            <a:avLst/>
          </a:prstGeom>
        </p:spPr>
        <p:txBody>
          <a:bodyPr wrap="square">
            <a:spAutoFit/>
          </a:bodyPr>
          <a:lstStyle/>
          <a:p>
            <a:r>
              <a:rPr lang="pl-PL" sz="2400" b="1" dirty="0">
                <a:solidFill>
                  <a:srgbClr val="444444"/>
                </a:solidFill>
                <a:latin typeface="Hind-Regular"/>
              </a:rPr>
              <a:t>Przeprowadzone badania na duńskiej kadrze kolarzy wskazują, że po 4 miesiącach treningów siłowych, poziom tkanki tłuszczowej zmniejszył się średnio o 2%. Następnie, grupę poddano testom wytrzymałościowym. Zawodnicy, którzy wykonywali trening siłowy, w próbie 5 minutowej jechali o 5% szybciej w stosunku do grupy kontrolnej. Próba 45 minutowa wykazała aż 8% wzrost szybkości.</a:t>
            </a:r>
            <a:endParaRPr lang="uk-UA" sz="2400" b="1" dirty="0"/>
          </a:p>
        </p:txBody>
      </p:sp>
    </p:spTree>
    <p:extLst>
      <p:ext uri="{BB962C8B-B14F-4D97-AF65-F5344CB8AC3E}">
        <p14:creationId xmlns:p14="http://schemas.microsoft.com/office/powerpoint/2010/main" val="102225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044" y="294290"/>
            <a:ext cx="8596668" cy="1320800"/>
          </a:xfrm>
        </p:spPr>
        <p:txBody>
          <a:bodyPr>
            <a:normAutofit fontScale="90000"/>
          </a:bodyPr>
          <a:lstStyle/>
          <a:p>
            <a:r>
              <a:rPr lang="pl-PL" b="1"/>
              <a:t>6. </a:t>
            </a:r>
            <a:r>
              <a:rPr lang="pl-PL" b="1" dirty="0"/>
              <a:t>Trening siłowy obniża ciśnienie krwi i wpływa pozytywnie na pracę serca</a:t>
            </a:r>
            <a:br>
              <a:rPr lang="pl-PL" b="1" dirty="0"/>
            </a:br>
            <a:endParaRPr lang="uk-UA" dirty="0"/>
          </a:p>
        </p:txBody>
      </p:sp>
      <p:sp>
        <p:nvSpPr>
          <p:cNvPr id="3" name="Прямоугольник 2"/>
          <p:cNvSpPr/>
          <p:nvPr/>
        </p:nvSpPr>
        <p:spPr>
          <a:xfrm>
            <a:off x="536027" y="1480968"/>
            <a:ext cx="8271642" cy="4524315"/>
          </a:xfrm>
          <a:prstGeom prst="rect">
            <a:avLst/>
          </a:prstGeom>
        </p:spPr>
        <p:txBody>
          <a:bodyPr wrap="square">
            <a:spAutoFit/>
          </a:bodyPr>
          <a:lstStyle/>
          <a:p>
            <a:r>
              <a:rPr lang="pl-PL" sz="2400" b="1" dirty="0">
                <a:solidFill>
                  <a:srgbClr val="444444"/>
                </a:solidFill>
                <a:latin typeface="Hind-Regular"/>
              </a:rPr>
              <a:t>Serce to mięsień, na który trening siłowy również ma wpływ. Wzmacnia go i ułatwia pracę, poszerzając naczynia krwionośne. </a:t>
            </a:r>
            <a:r>
              <a:rPr lang="pl-PL" sz="2400" b="1" dirty="0">
                <a:solidFill>
                  <a:srgbClr val="444444"/>
                </a:solidFill>
                <a:latin typeface="Hind-Bold"/>
              </a:rPr>
              <a:t>Przeprowadzone badania wykazały, że ćwiczenia siłowe mają istotne, z klinicznego punktu widzenia, znaczenie na obniżenie poziomu ciśnienia krwi i jakość pracy serca</a:t>
            </a:r>
            <a:r>
              <a:rPr lang="pl-PL" sz="2400" b="1" dirty="0">
                <a:solidFill>
                  <a:srgbClr val="444444"/>
                </a:solidFill>
                <a:latin typeface="Hind-Regular"/>
              </a:rPr>
              <a:t>. Rozszerzone naczynia krwionośne są w stanie przepompować większą ilość krwi w tym samym czasie, co wpływa na znaczący spadek ciśnienia. Co ważne, odpowiednio wykonywany trening siłowy ma związek ze zmniejszeniem ryzyka wystąpienia zawału serca.</a:t>
            </a:r>
            <a:endParaRPr lang="uk-UA" sz="2400" b="1" dirty="0"/>
          </a:p>
        </p:txBody>
      </p:sp>
    </p:spTree>
    <p:extLst>
      <p:ext uri="{BB962C8B-B14F-4D97-AF65-F5344CB8AC3E}">
        <p14:creationId xmlns:p14="http://schemas.microsoft.com/office/powerpoint/2010/main" val="2726186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2534" y="367862"/>
            <a:ext cx="8596668" cy="1320800"/>
          </a:xfrm>
        </p:spPr>
        <p:txBody>
          <a:bodyPr>
            <a:normAutofit fontScale="90000"/>
          </a:bodyPr>
          <a:lstStyle/>
          <a:p>
            <a:r>
              <a:rPr lang="pl-PL" b="1" dirty="0"/>
              <a:t>7. Trening siłowy poprawia jakość snu i redukuje ból</a:t>
            </a:r>
            <a:br>
              <a:rPr lang="pl-PL" b="1" dirty="0"/>
            </a:br>
            <a:endParaRPr lang="uk-UA" dirty="0"/>
          </a:p>
        </p:txBody>
      </p:sp>
      <p:sp>
        <p:nvSpPr>
          <p:cNvPr id="3" name="Прямоугольник 2"/>
          <p:cNvSpPr/>
          <p:nvPr/>
        </p:nvSpPr>
        <p:spPr>
          <a:xfrm>
            <a:off x="546536" y="1550809"/>
            <a:ext cx="8933795" cy="4893647"/>
          </a:xfrm>
          <a:prstGeom prst="rect">
            <a:avLst/>
          </a:prstGeom>
        </p:spPr>
        <p:txBody>
          <a:bodyPr wrap="square">
            <a:spAutoFit/>
          </a:bodyPr>
          <a:lstStyle/>
          <a:p>
            <a:r>
              <a:rPr lang="pl-PL" sz="2400" b="1" dirty="0">
                <a:solidFill>
                  <a:srgbClr val="444444"/>
                </a:solidFill>
                <a:latin typeface="Hind-Regular"/>
              </a:rPr>
              <a:t>Grupa naukowców wykonała doświadczenie, któremu poddano grupę starszych i zdrowych mężczyzn z problemami ze snem. Zalecając im trening siłowy, wykazano polepszenie jakości snu o 5% i zmniejszoną częstotliwość budzenia się w nocy. </a:t>
            </a:r>
            <a:r>
              <a:rPr lang="pl-PL" sz="2400" b="1" dirty="0">
                <a:solidFill>
                  <a:srgbClr val="444444"/>
                </a:solidFill>
                <a:latin typeface="Hind-Bold"/>
              </a:rPr>
              <a:t>Lepszy sen poprawia regenerację, redukuje poziom stresu, a nawet zmniejsza ryzyko wystąpienia cukrzycy i przyrostu tkanki tłuszczowej. </a:t>
            </a:r>
            <a:r>
              <a:rPr lang="pl-PL" sz="2400" b="1" dirty="0">
                <a:solidFill>
                  <a:srgbClr val="444444"/>
                </a:solidFill>
                <a:latin typeface="Hind-Regular"/>
              </a:rPr>
              <a:t>Trening siłowy jest także w stanie obniżyć poziom odczuwanego bólu poprzez adaptację komórek, zwiększając jego próg. Badania, w których brali udział mężczyźni powyżej 50 roku życia wykazały, że trening oporowy może zmniejszyć poziom odczuwanego bólu aż o 43%.</a:t>
            </a:r>
            <a:endParaRPr lang="uk-UA" sz="2400" b="1" dirty="0"/>
          </a:p>
        </p:txBody>
      </p:sp>
    </p:spTree>
    <p:extLst>
      <p:ext uri="{BB962C8B-B14F-4D97-AF65-F5344CB8AC3E}">
        <p14:creationId xmlns:p14="http://schemas.microsoft.com/office/powerpoint/2010/main" val="2063884000"/>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TotalTime>
  <Words>1112</Words>
  <Application>Microsoft Office PowerPoint</Application>
  <PresentationFormat>Panoramiczny</PresentationFormat>
  <Paragraphs>26</Paragraphs>
  <Slides>12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12</vt:i4>
      </vt:variant>
    </vt:vector>
  </HeadingPairs>
  <TitlesOfParts>
    <vt:vector size="18" baseType="lpstr">
      <vt:lpstr>Arial</vt:lpstr>
      <vt:lpstr>Hind-Bold</vt:lpstr>
      <vt:lpstr>Hind-Regular</vt:lpstr>
      <vt:lpstr>Trebuchet MS</vt:lpstr>
      <vt:lpstr>Wingdings 3</vt:lpstr>
      <vt:lpstr>Аспект</vt:lpstr>
      <vt:lpstr>Prezentacja na temat  „Wpływ ćwiczeń siłowych na organizm”</vt:lpstr>
      <vt:lpstr>Trening siłowy często kojarzy się, zarówno panom i paniom, negatywnie. Utożsamianie tej formy treningowej jedynie ze wzrostem mięśni i wielkimi ciężarami, jest najczęściej powielanym stereotypem. Warto uświadomić sobie, jakie korzyści niesie za sobą włączenie siłowego treningu do swojego planu. Taki układ ćwiczeń m.in. poprawia możliwości organizmu, ułatwiając mu codzienną aktywność, podczas której każdy z nas wykonuje tysiące ruchów (unoszenie, przysiad itp.). Ten rodzaj treningu ma również ogromny wpływ na sylwetkę i wygląd ciała, co przekłada się na lepsze samopoczucie i pewność siebie.</vt:lpstr>
      <vt:lpstr>1. Trening siłowy wpływa pozytywnie na kompozycję ciała </vt:lpstr>
      <vt:lpstr>2. Trening siłowy pomaga spalać tłuszcz </vt:lpstr>
      <vt:lpstr>3. Podnoszenie ciężarów rozwija włókna szybkokurczliwe, co wpływa na metabolizm </vt:lpstr>
      <vt:lpstr>4. Trening siłowy wzmacnia układ nerwowy </vt:lpstr>
      <vt:lpstr>5. Trening siłowy poprawia wytrzymałość </vt:lpstr>
      <vt:lpstr>6. Trening siłowy obniża ciśnienie krwi i wpływa pozytywnie na pracę serca </vt:lpstr>
      <vt:lpstr>7. Trening siłowy poprawia jakość snu i redukuje ból </vt:lpstr>
      <vt:lpstr>8. Trening siłowy zapobiega chorobom, w szczególności nowotworom i cukrzycy</vt:lpstr>
      <vt:lpstr>9. Trening siłowy wpływa pozytywnie na działanie hormonów </vt:lpstr>
      <vt:lpstr>10. Trening siłowy wzmacnia kości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na temat  „Wpływ ćwiczeń siłowych na organizm”</dc:title>
  <dc:creator>ALINA</dc:creator>
  <cp:lastModifiedBy>Joanna Łukasik</cp:lastModifiedBy>
  <cp:revision>3</cp:revision>
  <dcterms:created xsi:type="dcterms:W3CDTF">2021-05-14T18:20:21Z</dcterms:created>
  <dcterms:modified xsi:type="dcterms:W3CDTF">2021-05-16T06:27:16Z</dcterms:modified>
</cp:coreProperties>
</file>