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60"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Lst>
  <p:sldSz cx="9144000" cy="6858000" type="screen4x3"/>
  <p:notesSz cx="6858000" cy="9144000"/>
  <p:defaultTextStyle>
    <a:defPPr>
      <a:defRPr lang="pl-PL"/>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51" d="100"/>
          <a:sy n="51" d="100"/>
        </p:scale>
        <p:origin x="1397" y="53"/>
      </p:cViewPr>
      <p:guideLst>
        <p:guide orient="horz" pos="2160"/>
        <p:guide pos="2880"/>
      </p:guideLst>
    </p:cSldViewPr>
  </p:slideViewPr>
  <p:notesTextViewPr>
    <p:cViewPr>
      <p:scale>
        <a:sx n="100" d="100"/>
        <a:sy n="100" d="100"/>
      </p:scale>
      <p:origin x="0" y="0"/>
    </p:cViewPr>
  </p:notesText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Slajd tytułowy">
    <p:spTree>
      <p:nvGrpSpPr>
        <p:cNvPr id="1" name=""/>
        <p:cNvGrpSpPr/>
        <p:nvPr/>
      </p:nvGrpSpPr>
      <p:grpSpPr>
        <a:xfrm>
          <a:off x="0" y="0"/>
          <a:ext cx="0" cy="0"/>
          <a:chOff x="0" y="0"/>
          <a:chExt cx="0" cy="0"/>
        </a:xfrm>
      </p:grpSpPr>
      <p:sp>
        <p:nvSpPr>
          <p:cNvPr id="8" name="Tytuł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pl-PL"/>
              <a:t>Kliknij, aby edytować styl</a:t>
            </a:r>
            <a:endParaRPr kumimoji="0" lang="en-US"/>
          </a:p>
        </p:txBody>
      </p:sp>
      <p:sp>
        <p:nvSpPr>
          <p:cNvPr id="28" name="Symbol zastępczy daty 27"/>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17" name="Symbol zastępczy stopki 16"/>
          <p:cNvSpPr>
            <a:spLocks noGrp="1"/>
          </p:cNvSpPr>
          <p:nvPr>
            <p:ph type="ftr" sz="quarter" idx="11"/>
          </p:nvPr>
        </p:nvSpPr>
        <p:spPr/>
        <p:txBody>
          <a:bodyPr/>
          <a:lstStyle/>
          <a:p>
            <a:endParaRPr lang="pl-PL"/>
          </a:p>
        </p:txBody>
      </p:sp>
      <p:sp>
        <p:nvSpPr>
          <p:cNvPr id="29" name="Symbol zastępczy numeru slajdu 28"/>
          <p:cNvSpPr>
            <a:spLocks noGrp="1"/>
          </p:cNvSpPr>
          <p:nvPr>
            <p:ph type="sldNum" sz="quarter" idx="12"/>
          </p:nvPr>
        </p:nvSpPr>
        <p:spPr/>
        <p:txBody>
          <a:bodyPr/>
          <a:lstStyle/>
          <a:p>
            <a:fld id="{589B7C76-EFF2-4CD8-A475-4750F11B4BC6}" type="slidenum">
              <a:rPr lang="pl-PL" smtClean="0"/>
              <a:pPr/>
              <a:t>‹#›</a:t>
            </a:fld>
            <a:endParaRPr lang="pl-PL"/>
          </a:p>
        </p:txBody>
      </p:sp>
      <p:sp>
        <p:nvSpPr>
          <p:cNvPr id="9" name="Podtytuł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pl-PL"/>
              <a:t>Kliknij, aby edytować styl wzorca podtytułu</a:t>
            </a:r>
            <a:endParaRPr kumimoji="0" lang="en-US"/>
          </a:p>
        </p:txBody>
      </p:sp>
    </p:spTree>
  </p:cSld>
  <p:clrMapOvr>
    <a:masterClrMapping/>
  </p:clrMapOvr>
  <p:transition>
    <p:wheel spokes="8"/>
  </p:transition>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ytuł i tekst pionowy">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tytułu pionowego 2"/>
          <p:cNvSpPr>
            <a:spLocks noGrp="1"/>
          </p:cNvSpPr>
          <p:nvPr>
            <p:ph type="body" orient="vert" idx="1"/>
          </p:nvPr>
        </p:nvSpPr>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Tytuł pionowy i tekst">
    <p:spTree>
      <p:nvGrpSpPr>
        <p:cNvPr id="1" name=""/>
        <p:cNvGrpSpPr/>
        <p:nvPr/>
      </p:nvGrpSpPr>
      <p:grpSpPr>
        <a:xfrm>
          <a:off x="0" y="0"/>
          <a:ext cx="0" cy="0"/>
          <a:chOff x="0" y="0"/>
          <a:chExt cx="0" cy="0"/>
        </a:xfrm>
      </p:grpSpPr>
      <p:sp>
        <p:nvSpPr>
          <p:cNvPr id="2" name="Tytuł pionowy 1"/>
          <p:cNvSpPr>
            <a:spLocks noGrp="1"/>
          </p:cNvSpPr>
          <p:nvPr>
            <p:ph type="title" orient="vert"/>
          </p:nvPr>
        </p:nvSpPr>
        <p:spPr>
          <a:xfrm>
            <a:off x="6629400" y="274638"/>
            <a:ext cx="2057400" cy="5851525"/>
          </a:xfrm>
        </p:spPr>
        <p:txBody>
          <a:bodyPr vert="eaVert"/>
          <a:lstStyle/>
          <a:p>
            <a:r>
              <a:rPr kumimoji="0" lang="pl-PL"/>
              <a:t>Kliknij, aby edytować styl</a:t>
            </a:r>
            <a:endParaRPr kumimoji="0" lang="en-US"/>
          </a:p>
        </p:txBody>
      </p:sp>
      <p:sp>
        <p:nvSpPr>
          <p:cNvPr id="3" name="Symbol zastępczy tytułu pionowego 2"/>
          <p:cNvSpPr>
            <a:spLocks noGrp="1"/>
          </p:cNvSpPr>
          <p:nvPr>
            <p:ph type="body" orient="vert" idx="1"/>
          </p:nvPr>
        </p:nvSpPr>
        <p:spPr>
          <a:xfrm>
            <a:off x="457200" y="274638"/>
            <a:ext cx="6019800" cy="5851525"/>
          </a:xfrm>
        </p:spPr>
        <p:txBody>
          <a:bodyPr vert="eaVert"/>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ytuł i zawartość">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idx="1"/>
          </p:nvPr>
        </p:nvSpPr>
        <p:spPr/>
        <p:txBody>
          <a:body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daty 3"/>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Nagłówek sekcji">
    <p:bg>
      <p:bgRef idx="1003">
        <a:schemeClr val="bg2"/>
      </p:bgRef>
    </p:bg>
    <p:spTree>
      <p:nvGrpSpPr>
        <p:cNvPr id="1" name=""/>
        <p:cNvGrpSpPr/>
        <p:nvPr/>
      </p:nvGrpSpPr>
      <p:grpSpPr>
        <a:xfrm>
          <a:off x="0" y="0"/>
          <a:ext cx="0" cy="0"/>
          <a:chOff x="0" y="0"/>
          <a:chExt cx="0" cy="0"/>
        </a:xfrm>
      </p:grpSpPr>
      <p:sp>
        <p:nvSpPr>
          <p:cNvPr id="2" name="Tytuł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pl-PL"/>
              <a:t>Kliknij, aby edytować style wzorca tekstu</a:t>
            </a:r>
          </a:p>
        </p:txBody>
      </p:sp>
      <p:sp>
        <p:nvSpPr>
          <p:cNvPr id="4" name="Symbol zastępczy daty 3"/>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5" name="Symbol zastępczy stopki 4"/>
          <p:cNvSpPr>
            <a:spLocks noGrp="1"/>
          </p:cNvSpPr>
          <p:nvPr>
            <p:ph type="ftr" sz="quarter" idx="11"/>
          </p:nvPr>
        </p:nvSpPr>
        <p:spPr/>
        <p:txBody>
          <a:bodyPr/>
          <a:lstStyle/>
          <a:p>
            <a:endParaRPr lang="pl-PL"/>
          </a:p>
        </p:txBody>
      </p:sp>
      <p:sp>
        <p:nvSpPr>
          <p:cNvPr id="6" name="Symbol zastępczy numeru slajdu 5"/>
          <p:cNvSpPr>
            <a:spLocks noGrp="1"/>
          </p:cNvSpPr>
          <p:nvPr>
            <p:ph type="sldNum" sz="quarter" idx="12"/>
          </p:nvPr>
        </p:nvSpPr>
        <p:spPr>
          <a:xfrm>
            <a:off x="7924800" y="6416675"/>
            <a:ext cx="762000" cy="365125"/>
          </a:xfrm>
        </p:spPr>
        <p:txBody>
          <a:bodyPr/>
          <a:lstStyle/>
          <a:p>
            <a:fld id="{589B7C76-EFF2-4CD8-A475-4750F11B4BC6}" type="slidenum">
              <a:rPr lang="pl-PL" smtClean="0"/>
              <a:pPr/>
              <a:t>‹#›</a:t>
            </a:fld>
            <a:endParaRPr lang="pl-PL"/>
          </a:p>
        </p:txBody>
      </p:sp>
    </p:spTree>
  </p:cSld>
  <p:clrMapOvr>
    <a:overrideClrMapping bg1="dk1" tx1="lt1" bg2="dk2" tx2="lt2" accent1="accent1" accent2="accent2" accent3="accent3" accent4="accent4" accent5="accent5" accent6="accent6" hlink="hlink" folHlink="folHlink"/>
  </p:clrMapOvr>
  <p:transition>
    <p:wheel spokes="8"/>
  </p:transition>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Dwa elementy zawartości">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zawartości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4" name="Symbol zastępczy zawartości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Porównanie">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8229600" cy="1143000"/>
          </a:xfrm>
        </p:spPr>
        <p:txBody>
          <a:bodyPr anchor="ctr"/>
          <a:lstStyle>
            <a:lvl1pPr>
              <a:defRPr/>
            </a:lvl1pPr>
          </a:lstStyle>
          <a:p>
            <a:r>
              <a:rPr kumimoji="0" lang="pl-PL"/>
              <a:t>Kliknij, aby edytować styl</a:t>
            </a:r>
            <a:endParaRPr kumimoji="0" lang="en-US"/>
          </a:p>
        </p:txBody>
      </p:sp>
      <p:sp>
        <p:nvSpPr>
          <p:cNvPr id="3" name="Symbol zastępczy tekstu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4" name="Symbol zastępczy tekstu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pl-PL"/>
              <a:t>Kliknij, aby edytować style wzorca tekstu</a:t>
            </a:r>
          </a:p>
        </p:txBody>
      </p:sp>
      <p:sp>
        <p:nvSpPr>
          <p:cNvPr id="5" name="Symbol zastępczy zawartości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6" name="Symbol zastępczy zawartości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7" name="Symbol zastępczy daty 6"/>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8" name="Symbol zastępczy stopki 7"/>
          <p:cNvSpPr>
            <a:spLocks noGrp="1"/>
          </p:cNvSpPr>
          <p:nvPr>
            <p:ph type="ftr" sz="quarter" idx="11"/>
          </p:nvPr>
        </p:nvSpPr>
        <p:spPr/>
        <p:txBody>
          <a:bodyPr/>
          <a:lstStyle/>
          <a:p>
            <a:endParaRPr lang="pl-PL"/>
          </a:p>
        </p:txBody>
      </p:sp>
      <p:sp>
        <p:nvSpPr>
          <p:cNvPr id="9" name="Symbol zastępczy numeru slajdu 8"/>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ylko tytuł">
    <p:spTree>
      <p:nvGrpSpPr>
        <p:cNvPr id="1" name=""/>
        <p:cNvGrpSpPr/>
        <p:nvPr/>
      </p:nvGrpSpPr>
      <p:grpSpPr>
        <a:xfrm>
          <a:off x="0" y="0"/>
          <a:ext cx="0" cy="0"/>
          <a:chOff x="0" y="0"/>
          <a:chExt cx="0" cy="0"/>
        </a:xfrm>
      </p:grpSpPr>
      <p:sp>
        <p:nvSpPr>
          <p:cNvPr id="2" name="Tytuł 1"/>
          <p:cNvSpPr>
            <a:spLocks noGrp="1"/>
          </p:cNvSpPr>
          <p:nvPr>
            <p:ph type="title"/>
          </p:nvPr>
        </p:nvSpPr>
        <p:spPr/>
        <p:txBody>
          <a:bodyPr/>
          <a:lstStyle/>
          <a:p>
            <a:r>
              <a:rPr kumimoji="0" lang="pl-PL"/>
              <a:t>Kliknij, aby edytować styl</a:t>
            </a:r>
            <a:endParaRPr kumimoji="0" lang="en-US"/>
          </a:p>
        </p:txBody>
      </p:sp>
      <p:sp>
        <p:nvSpPr>
          <p:cNvPr id="3" name="Symbol zastępczy daty 2"/>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4" name="Symbol zastępczy stopki 3"/>
          <p:cNvSpPr>
            <a:spLocks noGrp="1"/>
          </p:cNvSpPr>
          <p:nvPr>
            <p:ph type="ftr" sz="quarter" idx="11"/>
          </p:nvPr>
        </p:nvSpPr>
        <p:spPr/>
        <p:txBody>
          <a:bodyPr/>
          <a:lstStyle/>
          <a:p>
            <a:endParaRPr lang="pl-PL"/>
          </a:p>
        </p:txBody>
      </p:sp>
      <p:sp>
        <p:nvSpPr>
          <p:cNvPr id="5" name="Symbol zastępczy numeru slajdu 4"/>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Pusty">
    <p:spTree>
      <p:nvGrpSpPr>
        <p:cNvPr id="1" name=""/>
        <p:cNvGrpSpPr/>
        <p:nvPr/>
      </p:nvGrpSpPr>
      <p:grpSpPr>
        <a:xfrm>
          <a:off x="0" y="0"/>
          <a:ext cx="0" cy="0"/>
          <a:chOff x="0" y="0"/>
          <a:chExt cx="0" cy="0"/>
        </a:xfrm>
      </p:grpSpPr>
      <p:sp>
        <p:nvSpPr>
          <p:cNvPr id="2" name="Symbol zastępczy daty 1"/>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3" name="Symbol zastępczy stopki 2"/>
          <p:cNvSpPr>
            <a:spLocks noGrp="1"/>
          </p:cNvSpPr>
          <p:nvPr>
            <p:ph type="ftr" sz="quarter" idx="11"/>
          </p:nvPr>
        </p:nvSpPr>
        <p:spPr/>
        <p:txBody>
          <a:bodyPr/>
          <a:lstStyle/>
          <a:p>
            <a:endParaRPr lang="pl-PL"/>
          </a:p>
        </p:txBody>
      </p:sp>
      <p:sp>
        <p:nvSpPr>
          <p:cNvPr id="4" name="Symbol zastępczy numeru slajdu 3"/>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Zawartość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pl-PL"/>
              <a:t>Kliknij, aby edytować styl</a:t>
            </a:r>
            <a:endParaRPr kumimoji="0" lang="en-US"/>
          </a:p>
        </p:txBody>
      </p:sp>
      <p:sp>
        <p:nvSpPr>
          <p:cNvPr id="3" name="Symbol zastępczy tekstu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pl-PL"/>
              <a:t>Kliknij, aby edytować style wzorca tekstu</a:t>
            </a:r>
          </a:p>
        </p:txBody>
      </p:sp>
      <p:sp>
        <p:nvSpPr>
          <p:cNvPr id="4" name="Symbol zastępczy zawartości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pl-PL"/>
              <a:t>Kliknij, aby edytować style wzorca tekstu</a:t>
            </a:r>
          </a:p>
          <a:p>
            <a:pPr lvl="1" eaLnBrk="1" latinLnBrk="0" hangingPunct="1"/>
            <a:r>
              <a:rPr lang="pl-PL"/>
              <a:t>Drugi poziom</a:t>
            </a:r>
          </a:p>
          <a:p>
            <a:pPr lvl="2" eaLnBrk="1" latinLnBrk="0" hangingPunct="1"/>
            <a:r>
              <a:rPr lang="pl-PL"/>
              <a:t>Trzeci poziom</a:t>
            </a:r>
          </a:p>
          <a:p>
            <a:pPr lvl="3" eaLnBrk="1" latinLnBrk="0" hangingPunct="1"/>
            <a:r>
              <a:rPr lang="pl-PL"/>
              <a:t>Czwarty poziom</a:t>
            </a:r>
          </a:p>
          <a:p>
            <a:pPr lvl="4" eaLnBrk="1" latinLnBrk="0" hangingPunct="1"/>
            <a:r>
              <a:rPr lang="pl-PL"/>
              <a:t>Piąty poziom</a:t>
            </a:r>
            <a:endParaRPr kumimoji="0" lang="en-US"/>
          </a:p>
        </p:txBody>
      </p:sp>
      <p:sp>
        <p:nvSpPr>
          <p:cNvPr id="5" name="Symbol zastępczy daty 4"/>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Obraz z podpisem">
    <p:spTree>
      <p:nvGrpSpPr>
        <p:cNvPr id="1" name=""/>
        <p:cNvGrpSpPr/>
        <p:nvPr/>
      </p:nvGrpSpPr>
      <p:grpSpPr>
        <a:xfrm>
          <a:off x="0" y="0"/>
          <a:ext cx="0" cy="0"/>
          <a:chOff x="0" y="0"/>
          <a:chExt cx="0" cy="0"/>
        </a:xfrm>
      </p:grpSpPr>
      <p:sp>
        <p:nvSpPr>
          <p:cNvPr id="2" name="Tytuł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pl-PL"/>
              <a:t>Kliknij, aby edytować styl</a:t>
            </a:r>
            <a:endParaRPr kumimoji="0" lang="en-US"/>
          </a:p>
        </p:txBody>
      </p:sp>
      <p:sp>
        <p:nvSpPr>
          <p:cNvPr id="3" name="Symbol zastępczy obrazu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pl-PL">
                <a:solidFill>
                  <a:schemeClr val="lt1"/>
                </a:solidFill>
                <a:latin typeface="+mn-lt"/>
                <a:ea typeface="+mn-ea"/>
                <a:cs typeface="+mn-cs"/>
              </a:rPr>
              <a:t>Kliknij ikonę, aby dodać obraz</a:t>
            </a:r>
            <a:endParaRPr kumimoji="0" lang="en-US" dirty="0">
              <a:solidFill>
                <a:schemeClr val="lt1"/>
              </a:solidFill>
              <a:latin typeface="+mn-lt"/>
              <a:ea typeface="+mn-ea"/>
              <a:cs typeface="+mn-cs"/>
            </a:endParaRPr>
          </a:p>
        </p:txBody>
      </p:sp>
      <p:sp>
        <p:nvSpPr>
          <p:cNvPr id="4" name="Symbol zastępczy tekstu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pl-PL"/>
              <a:t>Kliknij, aby edytować style wzorca tekstu</a:t>
            </a:r>
          </a:p>
        </p:txBody>
      </p:sp>
      <p:sp>
        <p:nvSpPr>
          <p:cNvPr id="5" name="Symbol zastępczy daty 4"/>
          <p:cNvSpPr>
            <a:spLocks noGrp="1"/>
          </p:cNvSpPr>
          <p:nvPr>
            <p:ph type="dt" sz="half" idx="10"/>
          </p:nvPr>
        </p:nvSpPr>
        <p:spPr/>
        <p:txBody>
          <a:bodyPr/>
          <a:lstStyle/>
          <a:p>
            <a:fld id="{66221E02-25CB-4963-84BC-0813985E7D90}" type="datetimeFigureOut">
              <a:rPr lang="pl-PL" smtClean="0"/>
              <a:pPr/>
              <a:t>07.03.2021</a:t>
            </a:fld>
            <a:endParaRPr lang="pl-PL"/>
          </a:p>
        </p:txBody>
      </p:sp>
      <p:sp>
        <p:nvSpPr>
          <p:cNvPr id="6" name="Symbol zastępczy stopki 5"/>
          <p:cNvSpPr>
            <a:spLocks noGrp="1"/>
          </p:cNvSpPr>
          <p:nvPr>
            <p:ph type="ftr" sz="quarter" idx="11"/>
          </p:nvPr>
        </p:nvSpPr>
        <p:spPr/>
        <p:txBody>
          <a:bodyPr/>
          <a:lstStyle/>
          <a:p>
            <a:endParaRPr lang="pl-PL"/>
          </a:p>
        </p:txBody>
      </p:sp>
      <p:sp>
        <p:nvSpPr>
          <p:cNvPr id="7" name="Symbol zastępczy numeru slajdu 6"/>
          <p:cNvSpPr>
            <a:spLocks noGrp="1"/>
          </p:cNvSpPr>
          <p:nvPr>
            <p:ph type="sldNum" sz="quarter" idx="12"/>
          </p:nvPr>
        </p:nvSpPr>
        <p:spPr/>
        <p:txBody>
          <a:bodyPr/>
          <a:lstStyle/>
          <a:p>
            <a:fld id="{589B7C76-EFF2-4CD8-A475-4750F11B4BC6}" type="slidenum">
              <a:rPr lang="pl-PL" smtClean="0"/>
              <a:pPr/>
              <a:t>‹#›</a:t>
            </a:fld>
            <a:endParaRPr lang="pl-PL"/>
          </a:p>
        </p:txBody>
      </p:sp>
    </p:spTree>
  </p:cSld>
  <p:clrMapOvr>
    <a:masterClrMapping/>
  </p:clrMapOvr>
  <p:transition>
    <p:wheel spokes="8"/>
  </p:transition>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Symbol zastępczy tytułu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pl-PL"/>
              <a:t>Kliknij, aby edytować styl</a:t>
            </a:r>
            <a:endParaRPr kumimoji="0" lang="en-US"/>
          </a:p>
        </p:txBody>
      </p:sp>
      <p:sp>
        <p:nvSpPr>
          <p:cNvPr id="13" name="Symbol zastępczy tekstu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pl-PL"/>
              <a:t>Kliknij, aby edytować style wzorca tekstu</a:t>
            </a:r>
          </a:p>
          <a:p>
            <a:pPr lvl="1" eaLnBrk="1" latinLnBrk="0" hangingPunct="1"/>
            <a:r>
              <a:rPr kumimoji="0" lang="pl-PL"/>
              <a:t>Drugi poziom</a:t>
            </a:r>
          </a:p>
          <a:p>
            <a:pPr lvl="2" eaLnBrk="1" latinLnBrk="0" hangingPunct="1"/>
            <a:r>
              <a:rPr kumimoji="0" lang="pl-PL"/>
              <a:t>Trzeci poziom</a:t>
            </a:r>
          </a:p>
          <a:p>
            <a:pPr lvl="3" eaLnBrk="1" latinLnBrk="0" hangingPunct="1"/>
            <a:r>
              <a:rPr kumimoji="0" lang="pl-PL"/>
              <a:t>Czwarty poziom</a:t>
            </a:r>
          </a:p>
          <a:p>
            <a:pPr lvl="4" eaLnBrk="1" latinLnBrk="0" hangingPunct="1"/>
            <a:r>
              <a:rPr kumimoji="0" lang="pl-PL"/>
              <a:t>Piąty poziom</a:t>
            </a:r>
            <a:endParaRPr kumimoji="0" lang="en-US"/>
          </a:p>
        </p:txBody>
      </p:sp>
      <p:sp>
        <p:nvSpPr>
          <p:cNvPr id="14" name="Symbol zastępczy daty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66221E02-25CB-4963-84BC-0813985E7D90}" type="datetimeFigureOut">
              <a:rPr lang="pl-PL" smtClean="0"/>
              <a:pPr/>
              <a:t>07.03.2021</a:t>
            </a:fld>
            <a:endParaRPr lang="pl-PL"/>
          </a:p>
        </p:txBody>
      </p:sp>
      <p:sp>
        <p:nvSpPr>
          <p:cNvPr id="3" name="Symbol zastępczy stopki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pl-PL"/>
          </a:p>
        </p:txBody>
      </p:sp>
      <p:sp>
        <p:nvSpPr>
          <p:cNvPr id="23" name="Symbol zastępczy numeru slajdu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589B7C76-EFF2-4CD8-A475-4750F11B4BC6}" type="slidenum">
              <a:rPr lang="pl-PL" smtClean="0"/>
              <a:pPr/>
              <a:t>‹#›</a:t>
            </a:fld>
            <a:endParaRPr lang="pl-PL"/>
          </a:p>
        </p:txBody>
      </p:sp>
    </p:spTree>
  </p:cSld>
  <p:clrMap bg1="dk1" tx1="lt1" bg2="dk2" tx2="lt2" accent1="accent1" accent2="accent2" accent3="accent3" accent4="accent4" accent5="accent5" accent6="accent6" hlink="hlink" folHlink="folHlink"/>
  <p:sldLayoutIdLst>
    <p:sldLayoutId id="2147483661" r:id="rId1"/>
    <p:sldLayoutId id="2147483662" r:id="rId2"/>
    <p:sldLayoutId id="2147483663" r:id="rId3"/>
    <p:sldLayoutId id="2147483664" r:id="rId4"/>
    <p:sldLayoutId id="2147483665" r:id="rId5"/>
    <p:sldLayoutId id="2147483666" r:id="rId6"/>
    <p:sldLayoutId id="2147483667" r:id="rId7"/>
    <p:sldLayoutId id="2147483668" r:id="rId8"/>
    <p:sldLayoutId id="2147483669" r:id="rId9"/>
    <p:sldLayoutId id="2147483670" r:id="rId10"/>
    <p:sldLayoutId id="2147483671" r:id="rId11"/>
  </p:sldLayoutIdLst>
  <p:transition>
    <p:wheel spokes="8"/>
  </p:transition>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2" Type="http://schemas.openxmlformats.org/officeDocument/2006/relationships/image" Target="../media/image13.jpe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7.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3" Type="http://schemas.openxmlformats.org/officeDocument/2006/relationships/image" Target="../media/image10.jpeg"/><Relationship Id="rId2" Type="http://schemas.openxmlformats.org/officeDocument/2006/relationships/image" Target="../media/image9.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ctrTitle"/>
          </p:nvPr>
        </p:nvSpPr>
        <p:spPr>
          <a:xfrm>
            <a:off x="539552" y="2132856"/>
            <a:ext cx="8229600" cy="1828800"/>
          </a:xfrm>
          <a:scene3d>
            <a:camera prst="perspectiveRelaxedModerately"/>
            <a:lightRig rig="threePt" dir="t"/>
          </a:scene3d>
        </p:spPr>
        <p:txBody>
          <a:bodyPr/>
          <a:lstStyle/>
          <a:p>
            <a:r>
              <a:rPr lang="pl-PL" b="0" dirty="0"/>
              <a:t>Wpływ ćwiczeń siłowych na organizm</a:t>
            </a:r>
            <a:endParaRPr lang="pl-PL" dirty="0"/>
          </a:p>
        </p:txBody>
      </p:sp>
      <p:sp>
        <p:nvSpPr>
          <p:cNvPr id="3" name="Podtytuł 2"/>
          <p:cNvSpPr>
            <a:spLocks noGrp="1"/>
          </p:cNvSpPr>
          <p:nvPr>
            <p:ph type="subTitle" idx="1"/>
          </p:nvPr>
        </p:nvSpPr>
        <p:spPr/>
        <p:txBody>
          <a:bodyPr/>
          <a:lstStyle/>
          <a:p>
            <a:endParaRPr lang="pl-PL"/>
          </a:p>
        </p:txBody>
      </p:sp>
    </p:spTree>
  </p:cSld>
  <p:clrMapOvr>
    <a:masterClrMapping/>
  </p:clrMapOvr>
  <p:transition>
    <p:wheel spokes="8"/>
  </p:transition>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692696"/>
            <a:ext cx="8229600" cy="1143000"/>
          </a:xfrm>
        </p:spPr>
        <p:txBody>
          <a:bodyPr>
            <a:normAutofit fontScale="90000"/>
          </a:bodyPr>
          <a:lstStyle/>
          <a:p>
            <a:r>
              <a:rPr lang="pl-PL" dirty="0"/>
              <a:t> Trening siłowy wpływa pozytywnie na działanie hormonów</a:t>
            </a:r>
            <a:br>
              <a:rPr lang="pl-PL" dirty="0"/>
            </a:br>
            <a:endParaRPr lang="pl-PL" dirty="0"/>
          </a:p>
        </p:txBody>
      </p:sp>
      <p:sp>
        <p:nvSpPr>
          <p:cNvPr id="3" name="Symbol zastępczy zawartości 2"/>
          <p:cNvSpPr>
            <a:spLocks noGrp="1"/>
          </p:cNvSpPr>
          <p:nvPr>
            <p:ph idx="1"/>
          </p:nvPr>
        </p:nvSpPr>
        <p:spPr>
          <a:xfrm>
            <a:off x="4644008" y="1988840"/>
            <a:ext cx="4186808" cy="4709160"/>
          </a:xfrm>
        </p:spPr>
        <p:txBody>
          <a:bodyPr>
            <a:normAutofit fontScale="85000" lnSpcReduction="10000"/>
          </a:bodyPr>
          <a:lstStyle/>
          <a:p>
            <a:pPr algn="ctr">
              <a:buNone/>
            </a:pPr>
            <a:r>
              <a:rPr lang="pl-PL" dirty="0"/>
              <a:t>Ćwiczenia siłowe sprzyjają normalizacji poziomu hormonów odpowiedzialnych za uczucie głodu i sytości, a także tych odpowiedzialnych za procesy energetyczne. Organizm uczy się maksymalnie wykorzystywać pokłady swojej energii, co jest niezaprzeczalnie korzystnym zjawiskiem.</a:t>
            </a:r>
          </a:p>
        </p:txBody>
      </p:sp>
      <p:pic>
        <p:nvPicPr>
          <p:cNvPr id="4" name="Obraz 3" descr="11.jpg"/>
          <p:cNvPicPr>
            <a:picLocks noChangeAspect="1"/>
          </p:cNvPicPr>
          <p:nvPr/>
        </p:nvPicPr>
        <p:blipFill>
          <a:blip r:embed="rId2" cstate="print"/>
          <a:stretch>
            <a:fillRect/>
          </a:stretch>
        </p:blipFill>
        <p:spPr>
          <a:xfrm>
            <a:off x="1043608" y="1772816"/>
            <a:ext cx="2496312" cy="4869160"/>
          </a:xfrm>
          <a:prstGeom prst="roundRect">
            <a:avLst>
              <a:gd name="adj" fmla="val 25777"/>
            </a:avLst>
          </a:prstGeom>
          <a:ln>
            <a:noFill/>
          </a:ln>
          <a:effectLst>
            <a:outerShdw blurRad="152400" dist="12000" dir="900000" sy="98000" kx="110000" ky="200000" algn="tl" rotWithShape="0">
              <a:srgbClr val="000000">
                <a:alpha val="30000"/>
              </a:srgbClr>
            </a:outerShdw>
          </a:effectLst>
          <a:scene3d>
            <a:camera prst="perspectiveRelaxed">
              <a:rot lat="19800000" lon="1200000" rev="20820000"/>
            </a:camera>
            <a:lightRig rig="threePt" dir="t"/>
          </a:scene3d>
          <a:sp3d contourW="6350" prstMaterial="matte">
            <a:bevelT w="101600" h="101600"/>
            <a:contourClr>
              <a:srgbClr val="969696"/>
            </a:contourClr>
          </a:sp3d>
        </p:spPr>
      </p:pic>
    </p:spTree>
  </p:cSld>
  <p:clrMapOvr>
    <a:masterClrMapping/>
  </p:clrMapOvr>
  <p:transition>
    <p:wheel spokes="8"/>
  </p:transition>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Trening siłowy wzmacnia kości</a:t>
            </a:r>
            <a:br>
              <a:rPr lang="pl-PL" dirty="0"/>
            </a:br>
            <a:endParaRPr lang="pl-PL" dirty="0"/>
          </a:p>
        </p:txBody>
      </p:sp>
      <p:sp>
        <p:nvSpPr>
          <p:cNvPr id="3" name="Symbol zastępczy zawartości 2"/>
          <p:cNvSpPr>
            <a:spLocks noGrp="1"/>
          </p:cNvSpPr>
          <p:nvPr>
            <p:ph idx="1"/>
          </p:nvPr>
        </p:nvSpPr>
        <p:spPr>
          <a:xfrm>
            <a:off x="457200" y="1600200"/>
            <a:ext cx="3394720" cy="4709160"/>
          </a:xfrm>
        </p:spPr>
        <p:style>
          <a:lnRef idx="1">
            <a:schemeClr val="accent4"/>
          </a:lnRef>
          <a:fillRef idx="2">
            <a:schemeClr val="accent4"/>
          </a:fillRef>
          <a:effectRef idx="1">
            <a:schemeClr val="accent4"/>
          </a:effectRef>
          <a:fontRef idx="minor">
            <a:schemeClr val="dk1"/>
          </a:fontRef>
        </p:style>
        <p:txBody>
          <a:bodyPr>
            <a:normAutofit fontScale="77500" lnSpcReduction="20000"/>
          </a:bodyPr>
          <a:lstStyle/>
          <a:p>
            <a:pPr>
              <a:buNone/>
            </a:pPr>
            <a:r>
              <a:rPr lang="pl-PL" dirty="0"/>
              <a:t>Zwiększając ogólną siłę organizmu możemy liczyć także na wzmocnienie układu kostnego. Spowodowane jest to tym, że organizm dostosowuje się do nowych warunków funkcjonowania. Wymaga to od niego, by był silniejszy, a co za tym idzie musi wzmocnić swój szkielet. </a:t>
            </a:r>
          </a:p>
        </p:txBody>
      </p:sp>
      <p:pic>
        <p:nvPicPr>
          <p:cNvPr id="5" name="Obraz 4" descr="12.jpg"/>
          <p:cNvPicPr>
            <a:picLocks noChangeAspect="1"/>
          </p:cNvPicPr>
          <p:nvPr/>
        </p:nvPicPr>
        <p:blipFill>
          <a:blip r:embed="rId2" cstate="print"/>
          <a:stretch>
            <a:fillRect/>
          </a:stretch>
        </p:blipFill>
        <p:spPr>
          <a:xfrm flipH="1">
            <a:off x="4716016" y="2564904"/>
            <a:ext cx="3768419" cy="2826314"/>
          </a:xfrm>
          <a:prstGeom prst="rect">
            <a:avLst/>
          </a:prstGeom>
        </p:spPr>
      </p:pic>
      <p:sp>
        <p:nvSpPr>
          <p:cNvPr id="10" name="Prostokąt 9"/>
          <p:cNvSpPr/>
          <p:nvPr/>
        </p:nvSpPr>
        <p:spPr>
          <a:xfrm rot="2533626">
            <a:off x="3754545" y="3911931"/>
            <a:ext cx="5970119" cy="2018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
        <p:nvSpPr>
          <p:cNvPr id="11" name="Prostokąt 10"/>
          <p:cNvSpPr/>
          <p:nvPr/>
        </p:nvSpPr>
        <p:spPr>
          <a:xfrm rot="8244552">
            <a:off x="3636824" y="3910375"/>
            <a:ext cx="5970119" cy="201816"/>
          </a:xfrm>
          <a:prstGeom prst="rect">
            <a:avLst/>
          </a:prstGeom>
          <a:solidFill>
            <a:srgbClr val="FF0000"/>
          </a:solidFill>
          <a:ln>
            <a:solidFill>
              <a:srgbClr val="FF0000"/>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pl-PL"/>
          </a:p>
        </p:txBody>
      </p:sp>
    </p:spTree>
  </p:cSld>
  <p:clrMapOvr>
    <a:masterClrMapping/>
  </p:clrMapOvr>
  <p:transition>
    <p:wheel spokes="8"/>
  </p:transition>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1196752"/>
            <a:ext cx="8229600" cy="1143000"/>
          </a:xfrm>
        </p:spPr>
        <p:txBody>
          <a:bodyPr/>
          <a:lstStyle/>
          <a:p>
            <a:r>
              <a:rPr lang="pl-PL" dirty="0"/>
              <a:t>Dziękuję za uwagę </a:t>
            </a:r>
            <a:r>
              <a:rPr lang="pl-PL" dirty="0">
                <a:sym typeface="Wingdings" pitchFamily="2" charset="2"/>
              </a:rPr>
              <a:t></a:t>
            </a:r>
            <a:endParaRPr lang="pl-PL" dirty="0"/>
          </a:p>
        </p:txBody>
      </p:sp>
      <p:pic>
        <p:nvPicPr>
          <p:cNvPr id="4" name="Symbol zastępczy zawartości 3" descr="45.jfif"/>
          <p:cNvPicPr>
            <a:picLocks noGrp="1" noChangeAspect="1"/>
          </p:cNvPicPr>
          <p:nvPr>
            <p:ph idx="1"/>
          </p:nvPr>
        </p:nvPicPr>
        <p:blipFill>
          <a:blip r:embed="rId2" cstate="print"/>
          <a:stretch>
            <a:fillRect/>
          </a:stretch>
        </p:blipFill>
        <p:spPr>
          <a:xfrm>
            <a:off x="1835696" y="2708920"/>
            <a:ext cx="5184576" cy="2621136"/>
          </a:xfrm>
        </p:spPr>
      </p:pic>
      <p:sp>
        <p:nvSpPr>
          <p:cNvPr id="6" name="pole tekstowe 5"/>
          <p:cNvSpPr txBox="1"/>
          <p:nvPr/>
        </p:nvSpPr>
        <p:spPr>
          <a:xfrm>
            <a:off x="5940152" y="5805264"/>
            <a:ext cx="2952328" cy="923330"/>
          </a:xfrm>
          <a:prstGeom prst="rect">
            <a:avLst/>
          </a:prstGeom>
          <a:noFill/>
        </p:spPr>
        <p:txBody>
          <a:bodyPr wrap="square" rtlCol="0">
            <a:spAutoFit/>
          </a:bodyPr>
          <a:lstStyle/>
          <a:p>
            <a:r>
              <a:rPr lang="pl-PL" dirty="0"/>
              <a:t>               Wykonał:</a:t>
            </a:r>
          </a:p>
          <a:p>
            <a:r>
              <a:rPr lang="pl-PL" dirty="0"/>
              <a:t>Czarniecki Maksymilian</a:t>
            </a:r>
          </a:p>
          <a:p>
            <a:r>
              <a:rPr lang="pl-PL" dirty="0"/>
              <a:t>                   </a:t>
            </a:r>
            <a:r>
              <a:rPr lang="pl-PL" dirty="0" err="1"/>
              <a:t>IVaT</a:t>
            </a:r>
            <a:endParaRPr lang="pl-PL" dirty="0"/>
          </a:p>
        </p:txBody>
      </p:sp>
    </p:spTree>
  </p:cSld>
  <p:clrMapOvr>
    <a:masterClrMapping/>
  </p:clrMapOvr>
  <p:transition>
    <p:wheel spokes="8"/>
  </p:transition>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solidFill>
                  <a:schemeClr val="accent4">
                    <a:lumMod val="40000"/>
                    <a:lumOff val="60000"/>
                  </a:schemeClr>
                </a:solidFill>
              </a:rPr>
              <a:t>Trening siłowy wpływa pozytywnie na kompozycję ciała</a:t>
            </a:r>
            <a:br>
              <a:rPr lang="pl-PL" dirty="0"/>
            </a:br>
            <a:endParaRPr lang="pl-PL" dirty="0"/>
          </a:p>
        </p:txBody>
      </p:sp>
      <p:sp>
        <p:nvSpPr>
          <p:cNvPr id="3" name="Symbol zastępczy zawartości 2"/>
          <p:cNvSpPr>
            <a:spLocks noGrp="1"/>
          </p:cNvSpPr>
          <p:nvPr>
            <p:ph idx="1"/>
          </p:nvPr>
        </p:nvSpPr>
        <p:spPr>
          <a:xfrm>
            <a:off x="251520" y="1700808"/>
            <a:ext cx="3754760" cy="4709160"/>
          </a:xfrm>
        </p:spPr>
        <p:style>
          <a:lnRef idx="0">
            <a:schemeClr val="accent3"/>
          </a:lnRef>
          <a:fillRef idx="3">
            <a:schemeClr val="accent3"/>
          </a:fillRef>
          <a:effectRef idx="3">
            <a:schemeClr val="accent3"/>
          </a:effectRef>
          <a:fontRef idx="minor">
            <a:schemeClr val="lt1"/>
          </a:fontRef>
        </p:style>
        <p:txBody>
          <a:bodyPr>
            <a:normAutofit fontScale="92500" lnSpcReduction="20000"/>
          </a:bodyPr>
          <a:lstStyle/>
          <a:p>
            <a:pPr algn="ctr">
              <a:buNone/>
            </a:pPr>
            <a:r>
              <a:rPr lang="pl-PL" dirty="0"/>
              <a:t>Trening siłowy ma najkorzystniejszy wpływ na kompozycję ciała, czyli stosunek mięśni do tkanki tłuszczowej. Ta forma treningowa w 100% sprzyja budowaniu tkanki mięśniowej, a także umożliwia pozbycie się nadmiaru tłuszczu. </a:t>
            </a:r>
          </a:p>
        </p:txBody>
      </p:sp>
      <p:pic>
        <p:nvPicPr>
          <p:cNvPr id="4" name="Obraz 3" descr="1.jfif"/>
          <p:cNvPicPr>
            <a:picLocks noChangeAspect="1"/>
          </p:cNvPicPr>
          <p:nvPr/>
        </p:nvPicPr>
        <p:blipFill>
          <a:blip r:embed="rId2" cstate="print"/>
          <a:stretch>
            <a:fillRect/>
          </a:stretch>
        </p:blipFill>
        <p:spPr>
          <a:xfrm>
            <a:off x="4644008" y="2204864"/>
            <a:ext cx="4001389" cy="2680320"/>
          </a:xfrm>
          <a:prstGeom prst="roundRect">
            <a:avLst>
              <a:gd name="adj" fmla="val 770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a:solidFill>
                  <a:schemeClr val="tx1">
                    <a:lumMod val="75000"/>
                  </a:schemeClr>
                </a:solidFill>
              </a:rPr>
              <a:t>Trening siłowy pomaga spalać tłuszcz</a:t>
            </a:r>
            <a:br>
              <a:rPr lang="pl-PL" dirty="0"/>
            </a:br>
            <a:endParaRPr lang="pl-PL" dirty="0"/>
          </a:p>
        </p:txBody>
      </p:sp>
      <p:sp>
        <p:nvSpPr>
          <p:cNvPr id="3" name="Symbol zastępczy zawartości 2"/>
          <p:cNvSpPr>
            <a:spLocks noGrp="1"/>
          </p:cNvSpPr>
          <p:nvPr>
            <p:ph idx="1"/>
          </p:nvPr>
        </p:nvSpPr>
        <p:spPr>
          <a:xfrm>
            <a:off x="5220072" y="1600200"/>
            <a:ext cx="3466728" cy="4709160"/>
          </a:xfrm>
        </p:spPr>
        <p:txBody>
          <a:bodyPr>
            <a:normAutofit fontScale="85000" lnSpcReduction="20000"/>
          </a:bodyPr>
          <a:lstStyle/>
          <a:p>
            <a:pPr algn="ctr">
              <a:buNone/>
            </a:pPr>
            <a:r>
              <a:rPr lang="pl-PL" dirty="0">
                <a:solidFill>
                  <a:srgbClr val="FFFF00"/>
                </a:solidFill>
              </a:rPr>
              <a:t>Masa mięśniowa zużywa 4-ro krotnie więcej energii, niż tkanka tłuszczowa. Tym samym, proces budowania mięśni ułatwia zrzucenie dodatkowych kilogramów. W czasie treningu siłowego następuje wyrzut naturalnych hormonów anabolicznych – HGH i testosteronu.</a:t>
            </a:r>
          </a:p>
        </p:txBody>
      </p:sp>
      <p:pic>
        <p:nvPicPr>
          <p:cNvPr id="4" name="Obraz 3" descr="2.jfif"/>
          <p:cNvPicPr>
            <a:picLocks noChangeAspect="1"/>
          </p:cNvPicPr>
          <p:nvPr/>
        </p:nvPicPr>
        <p:blipFill>
          <a:blip r:embed="rId2" cstate="print"/>
          <a:stretch>
            <a:fillRect/>
          </a:stretch>
        </p:blipFill>
        <p:spPr>
          <a:xfrm>
            <a:off x="683568" y="1844824"/>
            <a:ext cx="4320480" cy="3071173"/>
          </a:xfrm>
          <a:prstGeom prst="rect">
            <a:avLst/>
          </a:prstGeom>
          <a:ln>
            <a:noFill/>
          </a:ln>
          <a:effectLst>
            <a:reflection blurRad="12700" stA="30000" endPos="30000" dist="5000" dir="5400000" sy="-100000" algn="bl" rotWithShape="0"/>
          </a:effectLst>
          <a:scene3d>
            <a:camera prst="perspectiveContrastingLeftFacing">
              <a:rot lat="300000" lon="19800000" rev="0"/>
            </a:camera>
            <a:lightRig rig="threePt" dir="t">
              <a:rot lat="0" lon="0" rev="2700000"/>
            </a:lightRig>
          </a:scene3d>
          <a:sp3d>
            <a:bevelT w="63500" h="50800"/>
          </a:sp3d>
        </p:spPr>
      </p:pic>
    </p:spTree>
  </p:cSld>
  <p:clrMapOvr>
    <a:masterClrMapping/>
  </p:clrMapOvr>
  <p:transition>
    <p:wheel spokes="8"/>
  </p:transition>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539552" y="404664"/>
            <a:ext cx="8301608" cy="1719064"/>
          </a:xfrm>
        </p:spPr>
        <p:txBody>
          <a:bodyPr>
            <a:normAutofit fontScale="90000"/>
          </a:bodyPr>
          <a:lstStyle/>
          <a:p>
            <a:r>
              <a:rPr lang="pl-PL" dirty="0"/>
              <a:t> </a:t>
            </a:r>
            <a:r>
              <a:rPr lang="pl-PL" dirty="0">
                <a:solidFill>
                  <a:schemeClr val="accent6">
                    <a:lumMod val="40000"/>
                    <a:lumOff val="60000"/>
                  </a:schemeClr>
                </a:solidFill>
              </a:rPr>
              <a:t>Podnoszenie ciężarów rozwija włókna </a:t>
            </a:r>
            <a:r>
              <a:rPr lang="pl-PL" dirty="0" err="1">
                <a:solidFill>
                  <a:schemeClr val="accent6">
                    <a:lumMod val="40000"/>
                    <a:lumOff val="60000"/>
                  </a:schemeClr>
                </a:solidFill>
              </a:rPr>
              <a:t>szybkokurczliwe</a:t>
            </a:r>
            <a:r>
              <a:rPr lang="pl-PL" dirty="0">
                <a:solidFill>
                  <a:schemeClr val="accent6">
                    <a:lumMod val="40000"/>
                    <a:lumOff val="60000"/>
                  </a:schemeClr>
                </a:solidFill>
              </a:rPr>
              <a:t>, co wpływa na metabolizm</a:t>
            </a:r>
            <a:br>
              <a:rPr lang="pl-PL" dirty="0"/>
            </a:br>
            <a:endParaRPr lang="pl-PL" dirty="0"/>
          </a:p>
        </p:txBody>
      </p:sp>
      <p:sp>
        <p:nvSpPr>
          <p:cNvPr id="3" name="Symbol zastępczy zawartości 2"/>
          <p:cNvSpPr>
            <a:spLocks noGrp="1"/>
          </p:cNvSpPr>
          <p:nvPr>
            <p:ph idx="1"/>
          </p:nvPr>
        </p:nvSpPr>
        <p:spPr>
          <a:xfrm>
            <a:off x="457200" y="4365104"/>
            <a:ext cx="8229600" cy="2492896"/>
          </a:xfrm>
        </p:spPr>
        <p:txBody>
          <a:bodyPr>
            <a:normAutofit fontScale="92500" lnSpcReduction="20000"/>
          </a:bodyPr>
          <a:lstStyle/>
          <a:p>
            <a:pPr algn="ctr">
              <a:buNone/>
            </a:pPr>
            <a:r>
              <a:rPr lang="pl-PL" dirty="0">
                <a:solidFill>
                  <a:schemeClr val="accent1">
                    <a:lumMod val="60000"/>
                    <a:lumOff val="40000"/>
                  </a:schemeClr>
                </a:solidFill>
              </a:rPr>
              <a:t>Za siłę mięśni odpowiedzialne są włókna </a:t>
            </a:r>
            <a:r>
              <a:rPr lang="pl-PL" dirty="0" err="1">
                <a:solidFill>
                  <a:schemeClr val="accent1">
                    <a:lumMod val="60000"/>
                    <a:lumOff val="40000"/>
                  </a:schemeClr>
                </a:solidFill>
              </a:rPr>
              <a:t>szybkokurczliwe</a:t>
            </a:r>
            <a:r>
              <a:rPr lang="pl-PL" dirty="0">
                <a:solidFill>
                  <a:schemeClr val="accent1">
                    <a:lumMod val="60000"/>
                    <a:lumOff val="40000"/>
                  </a:schemeClr>
                </a:solidFill>
              </a:rPr>
              <a:t>. Potrzebują one również najwyższych wartości energetycznych w czasie wysiłku. Ich rozbudowa umożliwia podwyższenie metabolizmu. Dzięki jego przyspieszeniu, będziemy mieli możliwość przyjęcia większej ilości kalorii.</a:t>
            </a:r>
          </a:p>
        </p:txBody>
      </p:sp>
      <p:pic>
        <p:nvPicPr>
          <p:cNvPr id="4" name="Obraz 3" descr="3.jfif"/>
          <p:cNvPicPr>
            <a:picLocks noChangeAspect="1"/>
          </p:cNvPicPr>
          <p:nvPr/>
        </p:nvPicPr>
        <p:blipFill>
          <a:blip r:embed="rId2" cstate="print"/>
          <a:stretch>
            <a:fillRect/>
          </a:stretch>
        </p:blipFill>
        <p:spPr>
          <a:xfrm>
            <a:off x="2051720" y="2204864"/>
            <a:ext cx="5256584" cy="1855955"/>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404664"/>
            <a:ext cx="8229600" cy="1143000"/>
          </a:xfrm>
        </p:spPr>
        <p:txBody>
          <a:bodyPr>
            <a:normAutofit fontScale="90000"/>
          </a:bodyPr>
          <a:lstStyle/>
          <a:p>
            <a:r>
              <a:rPr lang="pl-PL" dirty="0"/>
              <a:t>Trening siłowy wzmacnia układ nerwowy</a:t>
            </a:r>
            <a:br>
              <a:rPr lang="pl-PL" dirty="0"/>
            </a:br>
            <a:endParaRPr lang="pl-PL" dirty="0"/>
          </a:p>
        </p:txBody>
      </p:sp>
      <p:sp>
        <p:nvSpPr>
          <p:cNvPr id="3" name="Symbol zastępczy zawartości 2"/>
          <p:cNvSpPr>
            <a:spLocks noGrp="1"/>
          </p:cNvSpPr>
          <p:nvPr>
            <p:ph idx="1"/>
          </p:nvPr>
        </p:nvSpPr>
        <p:spPr>
          <a:xfrm>
            <a:off x="5004048" y="1600200"/>
            <a:ext cx="3682752" cy="4709160"/>
          </a:xfrm>
        </p:spPr>
        <p:style>
          <a:lnRef idx="0">
            <a:schemeClr val="accent4"/>
          </a:lnRef>
          <a:fillRef idx="3">
            <a:schemeClr val="accent4"/>
          </a:fillRef>
          <a:effectRef idx="3">
            <a:schemeClr val="accent4"/>
          </a:effectRef>
          <a:fontRef idx="minor">
            <a:schemeClr val="lt1"/>
          </a:fontRef>
        </p:style>
        <p:txBody>
          <a:bodyPr>
            <a:normAutofit fontScale="85000" lnSpcReduction="10000"/>
          </a:bodyPr>
          <a:lstStyle/>
          <a:p>
            <a:pPr algn="ctr">
              <a:buNone/>
            </a:pPr>
            <a:r>
              <a:rPr lang="pl-PL" dirty="0"/>
              <a:t>Trening siłowy wpływa pozytywnie na ośrodkowy układ nerwowy. Wzmocniony układ nerwowy jest silniejszy, znosząc przy tym większe obciążenia. Prawdą jest też, że osoby aktywne efektywniej korzystają z możliwości swojego mózgu. </a:t>
            </a:r>
          </a:p>
        </p:txBody>
      </p:sp>
      <p:pic>
        <p:nvPicPr>
          <p:cNvPr id="4" name="Obraz 3" descr="4.jpg"/>
          <p:cNvPicPr>
            <a:picLocks noChangeAspect="1"/>
          </p:cNvPicPr>
          <p:nvPr/>
        </p:nvPicPr>
        <p:blipFill>
          <a:blip r:embed="rId2" cstate="print"/>
          <a:stretch>
            <a:fillRect/>
          </a:stretch>
        </p:blipFill>
        <p:spPr>
          <a:xfrm>
            <a:off x="323528" y="2060848"/>
            <a:ext cx="4000500" cy="346365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Trening siłowy poprawia wytrzymałość</a:t>
            </a:r>
            <a:br>
              <a:rPr lang="pl-PL" dirty="0"/>
            </a:br>
            <a:endParaRPr lang="pl-PL" dirty="0"/>
          </a:p>
        </p:txBody>
      </p:sp>
      <p:sp>
        <p:nvSpPr>
          <p:cNvPr id="3" name="Symbol zastępczy zawartości 2"/>
          <p:cNvSpPr>
            <a:spLocks noGrp="1"/>
          </p:cNvSpPr>
          <p:nvPr>
            <p:ph idx="1"/>
          </p:nvPr>
        </p:nvSpPr>
        <p:spPr>
          <a:xfrm>
            <a:off x="457200" y="1600200"/>
            <a:ext cx="4042792" cy="4709160"/>
          </a:xfrm>
        </p:spPr>
        <p:style>
          <a:lnRef idx="0">
            <a:scrgbClr r="0" g="0" b="0"/>
          </a:lnRef>
          <a:fillRef idx="1003">
            <a:schemeClr val="lt2"/>
          </a:fillRef>
          <a:effectRef idx="0">
            <a:scrgbClr r="0" g="0" b="0"/>
          </a:effectRef>
          <a:fontRef idx="major"/>
        </p:style>
        <p:txBody>
          <a:bodyPr>
            <a:normAutofit fontScale="92500" lnSpcReduction="10000"/>
          </a:bodyPr>
          <a:lstStyle/>
          <a:p>
            <a:pPr algn="ctr">
              <a:buNone/>
            </a:pPr>
            <a:r>
              <a:rPr lang="pl-PL" dirty="0"/>
              <a:t>Niepodważalnym faktem jest, że trening siłowy umożliwia spalenie tkanki tłuszczowej. To z kolei prowadzi do utraty zbędnych kilogramów, czyniąc ciało lżejszym. Mniejsza waga oznacza większą wytrzymałość.</a:t>
            </a:r>
          </a:p>
        </p:txBody>
      </p:sp>
      <p:pic>
        <p:nvPicPr>
          <p:cNvPr id="4" name="Obraz 3" descr="5.jfif"/>
          <p:cNvPicPr>
            <a:picLocks noChangeAspect="1"/>
          </p:cNvPicPr>
          <p:nvPr/>
        </p:nvPicPr>
        <p:blipFill>
          <a:blip r:embed="rId2" cstate="print"/>
          <a:stretch>
            <a:fillRect/>
          </a:stretch>
        </p:blipFill>
        <p:spPr>
          <a:xfrm>
            <a:off x="4860032" y="2420888"/>
            <a:ext cx="3938488" cy="2667810"/>
          </a:xfrm>
          <a:prstGeom prst="rect">
            <a:avLst/>
          </a:prstGeom>
          <a:ln>
            <a:noFill/>
          </a:ln>
          <a:effectLst>
            <a:softEdge rad="112500"/>
          </a:effectLst>
        </p:spPr>
      </p:pic>
    </p:spTree>
  </p:cSld>
  <p:clrMapOvr>
    <a:masterClrMapping/>
  </p:clrMapOvr>
  <p:transition>
    <p:wheel spokes="8"/>
  </p:transition>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548680"/>
            <a:ext cx="8229600" cy="1143000"/>
          </a:xfrm>
        </p:spPr>
        <p:txBody>
          <a:bodyPr>
            <a:normAutofit fontScale="90000"/>
          </a:bodyPr>
          <a:lstStyle/>
          <a:p>
            <a:r>
              <a:rPr lang="pl-PL" dirty="0"/>
              <a:t>Trening siłowy obniża ciśnienie krwi i wpływa pozytywnie na pracę serca</a:t>
            </a:r>
            <a:br>
              <a:rPr lang="pl-PL" dirty="0"/>
            </a:br>
            <a:endParaRPr lang="pl-PL" dirty="0"/>
          </a:p>
        </p:txBody>
      </p:sp>
      <p:sp>
        <p:nvSpPr>
          <p:cNvPr id="3" name="Symbol zastępczy zawartości 2"/>
          <p:cNvSpPr>
            <a:spLocks noGrp="1"/>
          </p:cNvSpPr>
          <p:nvPr>
            <p:ph idx="1"/>
          </p:nvPr>
        </p:nvSpPr>
        <p:spPr>
          <a:xfrm>
            <a:off x="0" y="4509120"/>
            <a:ext cx="8892480" cy="2132856"/>
          </a:xfrm>
        </p:spPr>
        <p:txBody>
          <a:bodyPr>
            <a:normAutofit fontScale="92500" lnSpcReduction="20000"/>
          </a:bodyPr>
          <a:lstStyle/>
          <a:p>
            <a:pPr algn="ctr">
              <a:buNone/>
            </a:pPr>
            <a:r>
              <a:rPr lang="pl-PL" dirty="0"/>
              <a:t>Serce to mięsień, na który trening siłowy również ma wpływ. Wzmacnia go i ułatwia pracę, poszerzając naczynia krwionośne. Przeprowadzone badania wykazały, że ćwiczenia siłowe mają istotne, z klinicznego punktu widzenia, znaczenie na obniżenie poziomu ciśnienia krwi i jakość pracy serca.</a:t>
            </a:r>
          </a:p>
        </p:txBody>
      </p:sp>
      <p:pic>
        <p:nvPicPr>
          <p:cNvPr id="4" name="Obraz 3" descr="6.png"/>
          <p:cNvPicPr>
            <a:picLocks noChangeAspect="1"/>
          </p:cNvPicPr>
          <p:nvPr/>
        </p:nvPicPr>
        <p:blipFill>
          <a:blip r:embed="rId2" cstate="print"/>
          <a:stretch>
            <a:fillRect/>
          </a:stretch>
        </p:blipFill>
        <p:spPr>
          <a:xfrm>
            <a:off x="2339752" y="2060848"/>
            <a:ext cx="4262015" cy="2239689"/>
          </a:xfrm>
          <a:prstGeom prst="roundRect">
            <a:avLst>
              <a:gd name="adj" fmla="val 4167"/>
            </a:avLst>
          </a:prstGeom>
          <a:solidFill>
            <a:srgbClr val="FFFFFF"/>
          </a:solidFill>
          <a:ln w="76200" cap="sq">
            <a:solidFill>
              <a:srgbClr val="292929"/>
            </a:solidFill>
            <a:miter lim="800000"/>
          </a:ln>
          <a:effectLst>
            <a:reflection blurRad="12700" stA="28000" endPos="28000" dist="5000" dir="5400000" sy="-100000" algn="bl" rotWithShape="0"/>
          </a:effectLst>
          <a:scene3d>
            <a:camera prst="orthographicFront"/>
            <a:lightRig rig="threePt" dir="t">
              <a:rot lat="0" lon="0" rev="2700000"/>
            </a:lightRig>
          </a:scene3d>
          <a:sp3d>
            <a:bevelT h="38100"/>
            <a:contourClr>
              <a:srgbClr val="C0C0C0"/>
            </a:contourClr>
          </a:sp3d>
        </p:spPr>
      </p:pic>
    </p:spTree>
  </p:cSld>
  <p:clrMapOvr>
    <a:masterClrMapping/>
  </p:clrMapOvr>
  <p:transition>
    <p:wheel spokes="8"/>
  </p:transition>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p:txBody>
          <a:bodyPr>
            <a:normAutofit fontScale="90000"/>
          </a:bodyPr>
          <a:lstStyle/>
          <a:p>
            <a:r>
              <a:rPr lang="pl-PL" dirty="0"/>
              <a:t>Trening siłowy poprawia jakość snu i redukuje ból</a:t>
            </a:r>
            <a:br>
              <a:rPr lang="pl-PL" dirty="0"/>
            </a:br>
            <a:endParaRPr lang="pl-PL" dirty="0"/>
          </a:p>
        </p:txBody>
      </p:sp>
      <p:pic>
        <p:nvPicPr>
          <p:cNvPr id="4" name="Symbol zastępczy zawartości 3" descr="7.jfif"/>
          <p:cNvPicPr>
            <a:picLocks noGrp="1" noChangeAspect="1"/>
          </p:cNvPicPr>
          <p:nvPr>
            <p:ph idx="1"/>
          </p:nvPr>
        </p:nvPicPr>
        <p:blipFill>
          <a:blip r:embed="rId2" cstate="print"/>
          <a:stretch>
            <a:fillRect/>
          </a:stretch>
        </p:blipFill>
        <p:spPr>
          <a:xfrm>
            <a:off x="827584" y="2174143"/>
            <a:ext cx="6984776" cy="3320982"/>
          </a:xfrm>
          <a:prstGeom prst="roundRect">
            <a:avLst>
              <a:gd name="adj" fmla="val 8594"/>
            </a:avLst>
          </a:prstGeom>
          <a:solidFill>
            <a:srgbClr val="FFFFFF">
              <a:shade val="85000"/>
            </a:srgbClr>
          </a:solidFill>
          <a:ln>
            <a:noFill/>
          </a:ln>
          <a:effectLst>
            <a:reflection blurRad="12700" stA="38000" endPos="28000" dist="5000" dir="5400000" sy="-100000" algn="bl" rotWithShape="0"/>
          </a:effectLst>
        </p:spPr>
      </p:pic>
    </p:spTree>
  </p:cSld>
  <p:clrMapOvr>
    <a:masterClrMapping/>
  </p:clrMapOvr>
  <p:transition>
    <p:wheel spokes="8"/>
  </p:transition>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ytuł 1"/>
          <p:cNvSpPr>
            <a:spLocks noGrp="1"/>
          </p:cNvSpPr>
          <p:nvPr>
            <p:ph type="title"/>
          </p:nvPr>
        </p:nvSpPr>
        <p:spPr>
          <a:xfrm>
            <a:off x="467544" y="836712"/>
            <a:ext cx="8229600" cy="1143000"/>
          </a:xfrm>
        </p:spPr>
        <p:txBody>
          <a:bodyPr>
            <a:normAutofit fontScale="90000"/>
          </a:bodyPr>
          <a:lstStyle/>
          <a:p>
            <a:r>
              <a:rPr lang="pl-PL" dirty="0"/>
              <a:t> Trening siłowy zapobiega chorobom, w szczególności nowotworom i cukrzycy</a:t>
            </a:r>
            <a:br>
              <a:rPr lang="pl-PL" dirty="0"/>
            </a:br>
            <a:endParaRPr lang="pl-PL" dirty="0"/>
          </a:p>
        </p:txBody>
      </p:sp>
      <p:sp>
        <p:nvSpPr>
          <p:cNvPr id="3" name="Symbol zastępczy zawartości 2"/>
          <p:cNvSpPr>
            <a:spLocks noGrp="1"/>
          </p:cNvSpPr>
          <p:nvPr>
            <p:ph idx="1"/>
          </p:nvPr>
        </p:nvSpPr>
        <p:spPr>
          <a:xfrm>
            <a:off x="251520" y="2132856"/>
            <a:ext cx="4762872" cy="4493136"/>
          </a:xfrm>
        </p:spPr>
        <p:txBody>
          <a:bodyPr>
            <a:normAutofit fontScale="92500" lnSpcReduction="20000"/>
          </a:bodyPr>
          <a:lstStyle/>
          <a:p>
            <a:pPr algn="ctr">
              <a:buNone/>
            </a:pPr>
            <a:r>
              <a:rPr lang="pl-PL" sz="2000" dirty="0">
                <a:solidFill>
                  <a:srgbClr val="FFC000"/>
                </a:solidFill>
              </a:rPr>
              <a:t>Lekarze wskazują na fakt, że trening siłowy oraz umiarkowany trening interwałowy sprzyja normalizacji poziomu glukozy we krwi. Spowodowane jest to tym, że po takim wysiłku organizm musi uzupełnić zapasy glikogenu, korzystając z glukozy we krwi. Dodatkowo, budowanie masy mięśniowej zwiększa wrażliwość insulinową i sprzyja spalaniu tkanki tłuszczowej. Według badań, trening siłowy sprzyja także zapobieganiu powstawania nowotworów u kobiet w każdym wieku. W szczególności jednak zapobiega pojawianiu się raka u młodych kobiet w późniejszym okresie ich życia.</a:t>
            </a:r>
          </a:p>
        </p:txBody>
      </p:sp>
      <p:pic>
        <p:nvPicPr>
          <p:cNvPr id="4" name="Obraz 3" descr="8.jfif"/>
          <p:cNvPicPr>
            <a:picLocks noChangeAspect="1"/>
          </p:cNvPicPr>
          <p:nvPr/>
        </p:nvPicPr>
        <p:blipFill>
          <a:blip r:embed="rId2" cstate="print"/>
          <a:stretch>
            <a:fillRect/>
          </a:stretch>
        </p:blipFill>
        <p:spPr>
          <a:xfrm>
            <a:off x="4860032" y="2276872"/>
            <a:ext cx="2736304" cy="1895144"/>
          </a:xfrm>
          <a:prstGeom prst="rect">
            <a:avLst/>
          </a:prstGeom>
          <a:ln>
            <a:noFill/>
          </a:ln>
          <a:effectLst>
            <a:softEdge rad="112500"/>
          </a:effectLst>
        </p:spPr>
      </p:pic>
      <p:pic>
        <p:nvPicPr>
          <p:cNvPr id="5" name="Obraz 4" descr="9.jfif"/>
          <p:cNvPicPr>
            <a:picLocks noChangeAspect="1"/>
          </p:cNvPicPr>
          <p:nvPr/>
        </p:nvPicPr>
        <p:blipFill>
          <a:blip r:embed="rId3" cstate="print"/>
          <a:stretch>
            <a:fillRect/>
          </a:stretch>
        </p:blipFill>
        <p:spPr>
          <a:xfrm>
            <a:off x="5940152" y="4269530"/>
            <a:ext cx="2979415" cy="1982665"/>
          </a:xfrm>
          <a:prstGeom prst="rect">
            <a:avLst/>
          </a:prstGeom>
          <a:ln>
            <a:noFill/>
          </a:ln>
          <a:effectLst>
            <a:softEdge rad="112500"/>
          </a:effectLst>
        </p:spPr>
      </p:pic>
    </p:spTree>
  </p:cSld>
  <p:clrMapOvr>
    <a:masterClrMapping/>
  </p:clrMapOvr>
  <p:transition>
    <p:wheel spokes="8"/>
  </p:transition>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Wierzchołek">
  <a:themeElements>
    <a:clrScheme name="Wierzchołek">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Wierzchołek">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Wierzchołek">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34</TotalTime>
  <Words>496</Words>
  <Application>Microsoft Office PowerPoint</Application>
  <PresentationFormat>Pokaz na ekranie (4:3)</PresentationFormat>
  <Paragraphs>24</Paragraphs>
  <Slides>12</Slides>
  <Notes>0</Notes>
  <HiddenSlides>0</HiddenSlides>
  <MMClips>0</MMClips>
  <ScaleCrop>false</ScaleCrop>
  <HeadingPairs>
    <vt:vector size="6" baseType="variant">
      <vt:variant>
        <vt:lpstr>Używane czcionki</vt:lpstr>
      </vt:variant>
      <vt:variant>
        <vt:i4>5</vt:i4>
      </vt:variant>
      <vt:variant>
        <vt:lpstr>Motyw</vt:lpstr>
      </vt:variant>
      <vt:variant>
        <vt:i4>1</vt:i4>
      </vt:variant>
      <vt:variant>
        <vt:lpstr>Tytuły slajdów</vt:lpstr>
      </vt:variant>
      <vt:variant>
        <vt:i4>12</vt:i4>
      </vt:variant>
    </vt:vector>
  </HeadingPairs>
  <TitlesOfParts>
    <vt:vector size="18" baseType="lpstr">
      <vt:lpstr>Book Antiqua</vt:lpstr>
      <vt:lpstr>Lucida Sans</vt:lpstr>
      <vt:lpstr>Wingdings</vt:lpstr>
      <vt:lpstr>Wingdings 2</vt:lpstr>
      <vt:lpstr>Wingdings 3</vt:lpstr>
      <vt:lpstr>Wierzchołek</vt:lpstr>
      <vt:lpstr>Wpływ ćwiczeń siłowych na organizm</vt:lpstr>
      <vt:lpstr>Trening siłowy wpływa pozytywnie na kompozycję ciała </vt:lpstr>
      <vt:lpstr>Trening siłowy pomaga spalać tłuszcz </vt:lpstr>
      <vt:lpstr> Podnoszenie ciężarów rozwija włókna szybkokurczliwe, co wpływa na metabolizm </vt:lpstr>
      <vt:lpstr>Trening siłowy wzmacnia układ nerwowy </vt:lpstr>
      <vt:lpstr>Trening siłowy poprawia wytrzymałość </vt:lpstr>
      <vt:lpstr>Trening siłowy obniża ciśnienie krwi i wpływa pozytywnie na pracę serca </vt:lpstr>
      <vt:lpstr>Trening siłowy poprawia jakość snu i redukuje ból </vt:lpstr>
      <vt:lpstr> Trening siłowy zapobiega chorobom, w szczególności nowotworom i cukrzycy </vt:lpstr>
      <vt:lpstr> Trening siłowy wpływa pozytywnie na działanie hormonów </vt:lpstr>
      <vt:lpstr>Trening siłowy wzmacnia kości </vt:lpstr>
      <vt:lpstr>Dziękuję za uwagę </vt:lpstr>
    </vt:vector>
  </TitlesOfParts>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Wpływ ćwiczeń siłowych na organizm.</dc:title>
  <dc:creator>Maksio</dc:creator>
  <cp:lastModifiedBy>Joanna Łukasik</cp:lastModifiedBy>
  <cp:revision>6</cp:revision>
  <dcterms:created xsi:type="dcterms:W3CDTF">2021-03-05T13:23:04Z</dcterms:created>
  <dcterms:modified xsi:type="dcterms:W3CDTF">2021-03-07T11:24:16Z</dcterms:modified>
</cp:coreProperties>
</file>