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2"/>
  </p:handoutMasterIdLst>
  <p:sldIdLst>
    <p:sldId id="256" r:id="rId2"/>
    <p:sldId id="262" r:id="rId3"/>
    <p:sldId id="310" r:id="rId4"/>
    <p:sldId id="284" r:id="rId5"/>
    <p:sldId id="286" r:id="rId6"/>
    <p:sldId id="288" r:id="rId7"/>
    <p:sldId id="285" r:id="rId8"/>
    <p:sldId id="290" r:id="rId9"/>
    <p:sldId id="292" r:id="rId10"/>
    <p:sldId id="321" r:id="rId11"/>
  </p:sldIdLst>
  <p:sldSz cx="9144000" cy="5143500" type="screen16x9"/>
  <p:notesSz cx="6888163" cy="100203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3300"/>
    <a:srgbClr val="EAEAEA"/>
    <a:srgbClr val="EEEEEE"/>
    <a:srgbClr val="E6E6E6"/>
    <a:srgbClr val="F0F0F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1862" autoAdjust="0"/>
    <p:restoredTop sz="94660"/>
  </p:normalViewPr>
  <p:slideViewPr>
    <p:cSldViewPr>
      <p:cViewPr>
        <p:scale>
          <a:sx n="100" d="100"/>
          <a:sy n="100" d="100"/>
        </p:scale>
        <p:origin x="-1200" y="-39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 dirty="0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902075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A9F569-1C30-4F69-BF3E-5B7025E26FAF}" type="datetimeFigureOut">
              <a:rPr lang="pl-PL" smtClean="0"/>
              <a:pPr/>
              <a:t>26.04.2020</a:t>
            </a:fld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517063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902075" y="9517063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478CB3-7D34-4A97-A71B-636E54514035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="" xmlns:p14="http://schemas.microsoft.com/office/powerpoint/2010/main" val="6533786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4BFBA-BCE2-4947-A85F-5CF866415135}" type="datetimeFigureOut">
              <a:rPr lang="pl-PL" smtClean="0"/>
              <a:pPr/>
              <a:t>26.04.2020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35171-6308-4294-944B-38A206A454A1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="" xmlns:p14="http://schemas.microsoft.com/office/powerpoint/2010/main" val="38706576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4BFBA-BCE2-4947-A85F-5CF866415135}" type="datetimeFigureOut">
              <a:rPr lang="pl-PL" smtClean="0"/>
              <a:pPr/>
              <a:t>26.04.2020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35171-6308-4294-944B-38A206A454A1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="" xmlns:p14="http://schemas.microsoft.com/office/powerpoint/2010/main" val="20968323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4BFBA-BCE2-4947-A85F-5CF866415135}" type="datetimeFigureOut">
              <a:rPr lang="pl-PL" smtClean="0"/>
              <a:pPr/>
              <a:t>26.04.2020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35171-6308-4294-944B-38A206A454A1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="" xmlns:p14="http://schemas.microsoft.com/office/powerpoint/2010/main" val="41978014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4BFBA-BCE2-4947-A85F-5CF866415135}" type="datetimeFigureOut">
              <a:rPr lang="pl-PL" smtClean="0"/>
              <a:pPr/>
              <a:t>26.04.2020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35171-6308-4294-944B-38A206A454A1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="" xmlns:p14="http://schemas.microsoft.com/office/powerpoint/2010/main" val="24201865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4BFBA-BCE2-4947-A85F-5CF866415135}" type="datetimeFigureOut">
              <a:rPr lang="pl-PL" smtClean="0"/>
              <a:pPr/>
              <a:t>26.04.2020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35171-6308-4294-944B-38A206A454A1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="" xmlns:p14="http://schemas.microsoft.com/office/powerpoint/2010/main" val="35540883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4BFBA-BCE2-4947-A85F-5CF866415135}" type="datetimeFigureOut">
              <a:rPr lang="pl-PL" smtClean="0"/>
              <a:pPr/>
              <a:t>26.04.2020</a:t>
            </a:fld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35171-6308-4294-944B-38A206A454A1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="" xmlns:p14="http://schemas.microsoft.com/office/powerpoint/2010/main" val="34342694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4BFBA-BCE2-4947-A85F-5CF866415135}" type="datetimeFigureOut">
              <a:rPr lang="pl-PL" smtClean="0"/>
              <a:pPr/>
              <a:t>26.04.2020</a:t>
            </a:fld>
            <a:endParaRPr lang="pl-PL" dirty="0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35171-6308-4294-944B-38A206A454A1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="" xmlns:p14="http://schemas.microsoft.com/office/powerpoint/2010/main" val="6324593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4BFBA-BCE2-4947-A85F-5CF866415135}" type="datetimeFigureOut">
              <a:rPr lang="pl-PL" smtClean="0"/>
              <a:pPr/>
              <a:t>26.04.2020</a:t>
            </a:fld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35171-6308-4294-944B-38A206A454A1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="" xmlns:p14="http://schemas.microsoft.com/office/powerpoint/2010/main" val="8174381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4BFBA-BCE2-4947-A85F-5CF866415135}" type="datetimeFigureOut">
              <a:rPr lang="pl-PL" smtClean="0"/>
              <a:pPr/>
              <a:t>26.04.2020</a:t>
            </a:fld>
            <a:endParaRPr lang="pl-PL" dirty="0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35171-6308-4294-944B-38A206A454A1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="" xmlns:p14="http://schemas.microsoft.com/office/powerpoint/2010/main" val="33155345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4BFBA-BCE2-4947-A85F-5CF866415135}" type="datetimeFigureOut">
              <a:rPr lang="pl-PL" smtClean="0"/>
              <a:pPr/>
              <a:t>26.04.2020</a:t>
            </a:fld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35171-6308-4294-944B-38A206A454A1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="" xmlns:p14="http://schemas.microsoft.com/office/powerpoint/2010/main" val="28087224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4BFBA-BCE2-4947-A85F-5CF866415135}" type="datetimeFigureOut">
              <a:rPr lang="pl-PL" smtClean="0"/>
              <a:pPr/>
              <a:t>26.04.2020</a:t>
            </a:fld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35171-6308-4294-944B-38A206A454A1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="" xmlns:p14="http://schemas.microsoft.com/office/powerpoint/2010/main" val="36587235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24BFBA-BCE2-4947-A85F-5CF866415135}" type="datetimeFigureOut">
              <a:rPr lang="pl-PL" smtClean="0"/>
              <a:pPr/>
              <a:t>26.04.2020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735171-6308-4294-944B-38A206A454A1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="" xmlns:p14="http://schemas.microsoft.com/office/powerpoint/2010/main" val="12805942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pole tekstowe 3"/>
          <p:cNvSpPr txBox="1"/>
          <p:nvPr/>
        </p:nvSpPr>
        <p:spPr>
          <a:xfrm>
            <a:off x="251520" y="123478"/>
            <a:ext cx="61206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>
                <a:solidFill>
                  <a:schemeClr val="bg1"/>
                </a:solidFill>
              </a:rPr>
              <a:t>TYTUŁ SLAJDU</a:t>
            </a:r>
          </a:p>
        </p:txBody>
      </p:sp>
      <p:pic>
        <p:nvPicPr>
          <p:cNvPr id="1027" name="Picture 3" descr="G:\Users\Karol\Documents\Google Dysk\SFIA\Wpsolpraca z MON\Zadania publiczne\2017\Progam edu\Grafiki\Przedsiewzieci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4155926"/>
            <a:ext cx="3702968" cy="97310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G:\Users\Karol\Documents\Google Dysk\SFIA\Wpsolpraca z MON\Zadania publiczne\2017\Progam edu\Zalaczniki\Proobronni logo v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107548"/>
            <a:ext cx="994978" cy="58298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G:\Users\Karol\Desktop\Program Proorbornni\naglowek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240" t="2038" r="30343" b="-2038"/>
          <a:stretch/>
        </p:blipFill>
        <p:spPr bwMode="auto">
          <a:xfrm>
            <a:off x="-1" y="987574"/>
            <a:ext cx="9144001" cy="216543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Podtytuł 2"/>
          <p:cNvSpPr txBox="1">
            <a:spLocks/>
          </p:cNvSpPr>
          <p:nvPr/>
        </p:nvSpPr>
        <p:spPr>
          <a:xfrm>
            <a:off x="1578664" y="3449422"/>
            <a:ext cx="6400800" cy="13144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-1" y="1413065"/>
            <a:ext cx="9143999" cy="1314450"/>
          </a:xfrm>
        </p:spPr>
        <p:txBody>
          <a:bodyPr>
            <a:normAutofit/>
          </a:bodyPr>
          <a:lstStyle/>
          <a:p>
            <a:r>
              <a:rPr lang="pl-PL" sz="2800" b="1" dirty="0" smtClean="0">
                <a:solidFill>
                  <a:schemeClr val="bg1"/>
                </a:solidFill>
              </a:rPr>
              <a:t>OCHRONA I OBRONA OBIEKTÓW</a:t>
            </a:r>
          </a:p>
        </p:txBody>
      </p:sp>
      <p:sp>
        <p:nvSpPr>
          <p:cNvPr id="10" name="Podtytuł 2"/>
          <p:cNvSpPr txBox="1">
            <a:spLocks/>
          </p:cNvSpPr>
          <p:nvPr/>
        </p:nvSpPr>
        <p:spPr>
          <a:xfrm>
            <a:off x="0" y="3435846"/>
            <a:ext cx="9143999" cy="65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sz="1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OGÓLNE ZASADY OCHRONY I OBRONY OBIEKTÓW</a:t>
            </a:r>
            <a:r>
              <a:rPr lang="pl-PL" sz="1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,</a:t>
            </a:r>
            <a:endParaRPr lang="pl-PL" sz="18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866081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pole tekstowe 3"/>
          <p:cNvSpPr txBox="1"/>
          <p:nvPr/>
        </p:nvSpPr>
        <p:spPr>
          <a:xfrm>
            <a:off x="251520" y="123478"/>
            <a:ext cx="61206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>
                <a:solidFill>
                  <a:schemeClr val="bg1"/>
                </a:solidFill>
              </a:rPr>
              <a:t>TYTUŁ SLAJDU</a:t>
            </a:r>
          </a:p>
        </p:txBody>
      </p:sp>
      <p:pic>
        <p:nvPicPr>
          <p:cNvPr id="1027" name="Picture 3" descr="G:\Users\Karol\Documents\Google Dysk\SFIA\Wpsolpraca z MON\Zadania publiczne\2017\Progam edu\Grafiki\Przedsiewzieci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4155926"/>
            <a:ext cx="3702968" cy="97310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G:\Users\Karol\Documents\Google Dysk\SFIA\Wpsolpraca z MON\Zadania publiczne\2017\Progam edu\Zalaczniki\Proobronni logo v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107548"/>
            <a:ext cx="994978" cy="58298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G:\Users\Karol\Desktop\Program Proorbornni\naglowek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240" t="2038" r="30343" b="-2038"/>
          <a:stretch/>
        </p:blipFill>
        <p:spPr bwMode="auto">
          <a:xfrm>
            <a:off x="-1" y="987574"/>
            <a:ext cx="9144001" cy="216543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Podtytuł 2"/>
          <p:cNvSpPr txBox="1">
            <a:spLocks/>
          </p:cNvSpPr>
          <p:nvPr/>
        </p:nvSpPr>
        <p:spPr>
          <a:xfrm>
            <a:off x="1578664" y="3449422"/>
            <a:ext cx="6400800" cy="13144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l-PL" dirty="0"/>
          </a:p>
        </p:txBody>
      </p:sp>
      <p:sp>
        <p:nvSpPr>
          <p:cNvPr id="10" name="Podtytuł 2"/>
          <p:cNvSpPr txBox="1">
            <a:spLocks/>
          </p:cNvSpPr>
          <p:nvPr/>
        </p:nvSpPr>
        <p:spPr>
          <a:xfrm>
            <a:off x="0" y="3435846"/>
            <a:ext cx="9143999" cy="65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l-PL" sz="18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1" name="pole tekstowe 2"/>
          <p:cNvSpPr txBox="1"/>
          <p:nvPr/>
        </p:nvSpPr>
        <p:spPr>
          <a:xfrm>
            <a:off x="2274033" y="1779662"/>
            <a:ext cx="459593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pl-P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sz="4000" b="1" dirty="0">
                <a:solidFill>
                  <a:schemeClr val="bg1"/>
                </a:solidFill>
              </a:rPr>
              <a:t>DZIĘKUJĘ ZA UWAGĘ</a:t>
            </a:r>
          </a:p>
        </p:txBody>
      </p:sp>
    </p:spTree>
    <p:extLst>
      <p:ext uri="{BB962C8B-B14F-4D97-AF65-F5344CB8AC3E}">
        <p14:creationId xmlns="" xmlns:p14="http://schemas.microsoft.com/office/powerpoint/2010/main" val="21793883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G:\Users\Karol\Desktop\Program Proorbornni\naglowek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8691"/>
            <a:ext cx="9144000" cy="70485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537779" y="915566"/>
            <a:ext cx="7922653" cy="4104456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lang="pl-PL" sz="1600" b="1" dirty="0">
                <a:solidFill>
                  <a:srgbClr val="C00000"/>
                </a:solidFill>
              </a:rPr>
              <a:t>OCHRONA OSÓB</a:t>
            </a:r>
          </a:p>
          <a:p>
            <a:pPr algn="l">
              <a:lnSpc>
                <a:spcPct val="150000"/>
              </a:lnSpc>
            </a:pPr>
            <a:r>
              <a:rPr lang="pl-PL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Działania mające na celu zapewnienie bezpieczeństwa życia, zdrowia i nietykalności osobistej.</a:t>
            </a:r>
          </a:p>
          <a:p>
            <a:pPr algn="l">
              <a:lnSpc>
                <a:spcPct val="150000"/>
              </a:lnSpc>
            </a:pPr>
            <a:endParaRPr lang="pl-PL" sz="500" b="1" dirty="0" smtClean="0">
              <a:solidFill>
                <a:srgbClr val="C00000"/>
              </a:solidFill>
            </a:endParaRPr>
          </a:p>
          <a:p>
            <a:pPr algn="l">
              <a:lnSpc>
                <a:spcPct val="150000"/>
              </a:lnSpc>
            </a:pPr>
            <a:r>
              <a:rPr lang="pl-PL" sz="1600" b="1" dirty="0" smtClean="0">
                <a:solidFill>
                  <a:srgbClr val="C00000"/>
                </a:solidFill>
              </a:rPr>
              <a:t>OCHRONA </a:t>
            </a:r>
            <a:r>
              <a:rPr lang="pl-PL" sz="1600" b="1" dirty="0">
                <a:solidFill>
                  <a:srgbClr val="C00000"/>
                </a:solidFill>
              </a:rPr>
              <a:t>MIENIA I OBIEKTÓW</a:t>
            </a:r>
          </a:p>
          <a:p>
            <a:pPr algn="l">
              <a:lnSpc>
                <a:spcPct val="150000"/>
              </a:lnSpc>
            </a:pPr>
            <a:r>
              <a:rPr lang="pl-PL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Działania zapobiegające zagrożeniom, przestępstwom i wykroczeniom przeciwko mieniu, </a:t>
            </a:r>
            <a:br>
              <a:rPr lang="pl-PL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pl-PL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 także przeciwdziałające powstawaniu szkody wynikającej z tych zdarzeń oraz niedopuszczające </a:t>
            </a:r>
            <a:br>
              <a:rPr lang="pl-PL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pl-PL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do wstępu osób nieuprawnionych na teren chroniony .</a:t>
            </a:r>
          </a:p>
          <a:p>
            <a:pPr algn="l">
              <a:lnSpc>
                <a:spcPct val="150000"/>
              </a:lnSpc>
            </a:pPr>
            <a:endParaRPr lang="pl-PL" sz="5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>
              <a:lnSpc>
                <a:spcPct val="150000"/>
              </a:lnSpc>
            </a:pPr>
            <a:r>
              <a:rPr lang="pl-PL" sz="1600" b="1" dirty="0">
                <a:solidFill>
                  <a:srgbClr val="C00000"/>
                </a:solidFill>
              </a:rPr>
              <a:t>OBRONA OBIEKTÓW</a:t>
            </a:r>
          </a:p>
          <a:p>
            <a:pPr algn="l">
              <a:lnSpc>
                <a:spcPct val="150000"/>
              </a:lnSpc>
            </a:pPr>
            <a:r>
              <a:rPr lang="pl-PL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Działania zapobiegające atakom uzbrojonego przeciwnika na obiekty w celu zniszczenia lub przejęcia obiektu.</a:t>
            </a:r>
            <a:endParaRPr lang="pl-PL" sz="1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7" name="pole tekstowe 16"/>
          <p:cNvSpPr txBox="1"/>
          <p:nvPr/>
        </p:nvSpPr>
        <p:spPr>
          <a:xfrm>
            <a:off x="539552" y="123478"/>
            <a:ext cx="61206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>
                <a:solidFill>
                  <a:schemeClr val="bg1"/>
                </a:solidFill>
              </a:rPr>
              <a:t>POJĘCIA PODSTAWOWE</a:t>
            </a:r>
            <a:endParaRPr lang="pl-PL" dirty="0">
              <a:solidFill>
                <a:schemeClr val="bg1"/>
              </a:solidFill>
            </a:endParaRPr>
          </a:p>
          <a:p>
            <a:endParaRPr lang="pl-PL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165461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G:\Users\Karol\Desktop\Program Proorbornni\naglowek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8691"/>
            <a:ext cx="9144000" cy="70485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537779" y="1275606"/>
            <a:ext cx="7922653" cy="2736304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lang="pl-PL" sz="1600" b="1" dirty="0">
                <a:solidFill>
                  <a:srgbClr val="C00000"/>
                </a:solidFill>
              </a:rPr>
              <a:t>ZAGROŻENIE OBIEKTU</a:t>
            </a:r>
          </a:p>
          <a:p>
            <a:pPr algn="l">
              <a:lnSpc>
                <a:spcPct val="150000"/>
              </a:lnSpc>
            </a:pPr>
            <a:r>
              <a:rPr lang="pl-PL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Zagrożenie obiektu to możliwość wystąpienia zdarzenia, którego naturalnym skutkiem jest narażenie określonej integralności ochranianego obiektu lub bezpieczeństwa przebywających w nim osób.</a:t>
            </a:r>
          </a:p>
          <a:p>
            <a:pPr algn="l">
              <a:lnSpc>
                <a:spcPct val="150000"/>
              </a:lnSpc>
            </a:pPr>
            <a:endParaRPr lang="pl-PL" sz="1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>
              <a:lnSpc>
                <a:spcPct val="150000"/>
              </a:lnSpc>
            </a:pPr>
            <a:r>
              <a:rPr lang="pl-PL" sz="1600" b="1" dirty="0">
                <a:solidFill>
                  <a:srgbClr val="C00000"/>
                </a:solidFill>
              </a:rPr>
              <a:t>BEZPIECZEŃSTWO OBIEKTU</a:t>
            </a:r>
          </a:p>
          <a:p>
            <a:pPr algn="l">
              <a:lnSpc>
                <a:spcPct val="150000"/>
              </a:lnSpc>
            </a:pPr>
            <a:r>
              <a:rPr lang="pl-PL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System rozwiązań i procedur w celu stworzenia warunków eliminujących zagrożenie obiektu </a:t>
            </a:r>
            <a:br>
              <a:rPr lang="pl-PL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pl-PL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 przebywających w nim osób oraz eliminujących zagrożenie porządku publicznego i mienia.</a:t>
            </a:r>
            <a:endParaRPr lang="pl-PL" sz="16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7" name="pole tekstowe 16"/>
          <p:cNvSpPr txBox="1"/>
          <p:nvPr/>
        </p:nvSpPr>
        <p:spPr>
          <a:xfrm>
            <a:off x="539552" y="123478"/>
            <a:ext cx="61206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>
                <a:solidFill>
                  <a:schemeClr val="bg1"/>
                </a:solidFill>
              </a:rPr>
              <a:t>POJĘCIA PODSTAWOWE</a:t>
            </a:r>
            <a:endParaRPr lang="pl-PL" dirty="0">
              <a:solidFill>
                <a:schemeClr val="bg1"/>
              </a:solidFill>
            </a:endParaRPr>
          </a:p>
          <a:p>
            <a:endParaRPr lang="pl-PL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224865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G:\Users\Karol\Desktop\Program Proorbornni\naglowek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8691"/>
            <a:ext cx="9144000" cy="70485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539553" y="2211710"/>
            <a:ext cx="7992887" cy="1152128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pl-PL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Obowiązkowej ochronie podlegają obszary, obiekty, urządzenia i transporty ważne </a:t>
            </a:r>
            <a:br>
              <a:rPr lang="pl-PL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pl-PL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dla obronności, interesu gospodarczego państwa, bezpieczeństwa publicznego</a:t>
            </a:r>
            <a:br>
              <a:rPr lang="pl-PL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pl-PL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i innych ważnych interesów państwa.</a:t>
            </a:r>
            <a:endParaRPr lang="pl-PL" sz="16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7" name="pole tekstowe 16"/>
          <p:cNvSpPr txBox="1"/>
          <p:nvPr/>
        </p:nvSpPr>
        <p:spPr>
          <a:xfrm>
            <a:off x="539552" y="123478"/>
            <a:ext cx="61206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>
                <a:solidFill>
                  <a:schemeClr val="bg1"/>
                </a:solidFill>
              </a:rPr>
              <a:t>OCHRONA OBIEKTÓW</a:t>
            </a:r>
            <a:endParaRPr lang="pl-PL" dirty="0">
              <a:solidFill>
                <a:schemeClr val="bg1"/>
              </a:solidFill>
            </a:endParaRPr>
          </a:p>
          <a:p>
            <a:endParaRPr lang="pl-PL" b="1" dirty="0">
              <a:solidFill>
                <a:schemeClr val="bg1"/>
              </a:solidFill>
            </a:endParaRPr>
          </a:p>
        </p:txBody>
      </p:sp>
      <p:sp>
        <p:nvSpPr>
          <p:cNvPr id="5" name="Prostokąt 4"/>
          <p:cNvSpPr/>
          <p:nvPr/>
        </p:nvSpPr>
        <p:spPr>
          <a:xfrm>
            <a:off x="531658" y="1923678"/>
            <a:ext cx="8000782" cy="1798460"/>
          </a:xfrm>
          <a:prstGeom prst="rect">
            <a:avLst/>
          </a:prstGeom>
          <a:noFill/>
          <a:ln cap="rnd"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</p:spTree>
    <p:extLst>
      <p:ext uri="{BB962C8B-B14F-4D97-AF65-F5344CB8AC3E}">
        <p14:creationId xmlns="" xmlns:p14="http://schemas.microsoft.com/office/powerpoint/2010/main" val="11751757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G:\Users\Karol\Desktop\Program Proorbornni\naglowek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8691"/>
            <a:ext cx="9144000" cy="70485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537779" y="915566"/>
            <a:ext cx="7922653" cy="3960440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  <a:buClr>
                <a:srgbClr val="C00000"/>
              </a:buClr>
            </a:pPr>
            <a:r>
              <a:rPr lang="pl-PL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 </a:t>
            </a:r>
            <a:r>
              <a:rPr lang="pl-PL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ZAKRESIE OBRONNOŚCI </a:t>
            </a:r>
            <a:r>
              <a:rPr lang="pl-PL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PAŃSTWA:</a:t>
            </a:r>
            <a:endParaRPr lang="pl-PL" sz="1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742950" lvl="1" indent="-285750" algn="l">
              <a:lnSpc>
                <a:spcPct val="150000"/>
              </a:lnSpc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pl-PL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Zakłady produkcji specjalnej oraz zakłady, w których prowadzone są prace naukowo-badawcze </a:t>
            </a:r>
            <a:br>
              <a:rPr lang="pl-PL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pl-PL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lub konstruktorskie w zakresie takiej produkcji.</a:t>
            </a:r>
          </a:p>
          <a:p>
            <a:pPr marL="742950" lvl="1" indent="-285750" algn="l">
              <a:lnSpc>
                <a:spcPct val="150000"/>
              </a:lnSpc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pl-PL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Zakłady produkujące, remontujące i magazynujące uzbrojenie, urządzenia i sprzęt wojskowy.</a:t>
            </a:r>
          </a:p>
          <a:p>
            <a:pPr marL="742950" lvl="1" indent="-285750" algn="l">
              <a:lnSpc>
                <a:spcPct val="150000"/>
              </a:lnSpc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pl-PL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Magazyny rezerw strategicznych.</a:t>
            </a:r>
          </a:p>
          <a:p>
            <a:pPr lvl="1" algn="l">
              <a:lnSpc>
                <a:spcPct val="150000"/>
              </a:lnSpc>
              <a:buClr>
                <a:srgbClr val="C00000"/>
              </a:buClr>
            </a:pPr>
            <a:endParaRPr lang="pl-PL" sz="1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l">
              <a:lnSpc>
                <a:spcPct val="150000"/>
              </a:lnSpc>
              <a:buClr>
                <a:srgbClr val="C00000"/>
              </a:buClr>
            </a:pPr>
            <a:r>
              <a:rPr lang="pl-PL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W ZAKRESIE OCHRONY INTERESU GOSPODARCZEGO </a:t>
            </a:r>
            <a:r>
              <a:rPr lang="pl-PL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PAŃSTWA:</a:t>
            </a:r>
            <a:endParaRPr lang="pl-PL" sz="1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742950" lvl="1" indent="-285750" algn="l">
              <a:lnSpc>
                <a:spcPct val="150000"/>
              </a:lnSpc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pl-PL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Zakłady mające bezpośredni związek z wydobyciem surowców mineralnych o strategicznym </a:t>
            </a:r>
            <a:br>
              <a:rPr lang="pl-PL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pl-PL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znaczeniu dla państwa.</a:t>
            </a:r>
          </a:p>
          <a:p>
            <a:pPr marL="742950" lvl="1" indent="-285750" algn="l">
              <a:lnSpc>
                <a:spcPct val="150000"/>
              </a:lnSpc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pl-PL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Porty morskie i lotnicze.</a:t>
            </a:r>
          </a:p>
          <a:p>
            <a:pPr marL="742950" lvl="1" indent="-285750" algn="l">
              <a:lnSpc>
                <a:spcPct val="150000"/>
              </a:lnSpc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pl-PL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Banki i przedsiębiorstwa wytwarzające, przechowujące bądź transportujące wartości pieniężne </a:t>
            </a:r>
            <a:br>
              <a:rPr lang="pl-PL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pl-PL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 znacznych ilościach.</a:t>
            </a:r>
            <a:endParaRPr lang="pl-PL" sz="12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7" name="pole tekstowe 16"/>
          <p:cNvSpPr txBox="1"/>
          <p:nvPr/>
        </p:nvSpPr>
        <p:spPr>
          <a:xfrm>
            <a:off x="467544" y="123478"/>
            <a:ext cx="61206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 smtClean="0">
                <a:solidFill>
                  <a:schemeClr val="bg1"/>
                </a:solidFill>
              </a:rPr>
              <a:t>OBIEKTY PODLEGAJĄCE </a:t>
            </a:r>
            <a:r>
              <a:rPr lang="pl-PL" b="1" dirty="0">
                <a:solidFill>
                  <a:schemeClr val="bg1"/>
                </a:solidFill>
              </a:rPr>
              <a:t>OBOWIĄZKOWEJ OCHRONIE </a:t>
            </a:r>
          </a:p>
        </p:txBody>
      </p:sp>
    </p:spTree>
    <p:extLst>
      <p:ext uri="{BB962C8B-B14F-4D97-AF65-F5344CB8AC3E}">
        <p14:creationId xmlns="" xmlns:p14="http://schemas.microsoft.com/office/powerpoint/2010/main" val="4274613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G:\Users\Karol\Desktop\Program Proorbornni\naglowek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8691"/>
            <a:ext cx="9144000" cy="70485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537779" y="699542"/>
            <a:ext cx="7922653" cy="4248472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  <a:buClr>
                <a:srgbClr val="C00000"/>
              </a:buClr>
            </a:pPr>
            <a:r>
              <a:rPr lang="pl-PL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 </a:t>
            </a:r>
            <a:r>
              <a:rPr lang="pl-PL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ZAKRESIE BEZPIECZEŃSTWA </a:t>
            </a:r>
            <a:r>
              <a:rPr lang="pl-PL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PUBLICZNEGO:</a:t>
            </a:r>
            <a:endParaRPr lang="pl-PL" sz="1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742950" lvl="1" indent="-285750" algn="l">
              <a:lnSpc>
                <a:spcPct val="150000"/>
              </a:lnSpc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pl-PL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Zakłady, obiekty i urządzenia mające istotne znaczenie dla funkcjonowania aglomeracji miejskich.</a:t>
            </a:r>
          </a:p>
          <a:p>
            <a:pPr marL="742950" lvl="1" indent="-285750" algn="l">
              <a:lnSpc>
                <a:spcPct val="150000"/>
              </a:lnSpc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pl-PL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Zakłady stosujące, produkujące lub magazynujące w znacznych ilościach materiały jądrowe, </a:t>
            </a:r>
            <a:br>
              <a:rPr lang="pl-PL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pl-PL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źródła i odpady promieniotwórcze, materiały toksyczne, odurzające, wybuchowe bądź chemiczne </a:t>
            </a:r>
            <a:br>
              <a:rPr lang="pl-PL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pl-PL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 dużej podatności pożarowej lub wybuchowej.</a:t>
            </a:r>
          </a:p>
          <a:p>
            <a:pPr marL="742950" lvl="1" indent="-285750" algn="l">
              <a:lnSpc>
                <a:spcPct val="150000"/>
              </a:lnSpc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pl-PL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Obiekty infrastruktury gospodarczej znajdujące się w otwartym terenie.</a:t>
            </a:r>
          </a:p>
          <a:p>
            <a:pPr lvl="1" algn="l">
              <a:lnSpc>
                <a:spcPct val="150000"/>
              </a:lnSpc>
              <a:buClr>
                <a:srgbClr val="C00000"/>
              </a:buClr>
            </a:pPr>
            <a:endParaRPr lang="pl-PL" sz="1200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l">
              <a:lnSpc>
                <a:spcPct val="150000"/>
              </a:lnSpc>
              <a:buClr>
                <a:srgbClr val="C00000"/>
              </a:buClr>
            </a:pPr>
            <a:r>
              <a:rPr lang="pl-PL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 </a:t>
            </a:r>
            <a:r>
              <a:rPr lang="pl-PL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ZAKRESIE OCHRONY INNYCH WAŻNYCH INTERESÓW </a:t>
            </a:r>
            <a:r>
              <a:rPr lang="pl-PL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PAŃSTWA:</a:t>
            </a:r>
            <a:endParaRPr lang="pl-PL" sz="1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742950" lvl="1" indent="-285750" algn="l">
              <a:lnSpc>
                <a:spcPct val="150000"/>
              </a:lnSpc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pl-PL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Zakłady o unikalnej produkcji gospodarczej.</a:t>
            </a:r>
          </a:p>
          <a:p>
            <a:pPr marL="742950" lvl="1" indent="-285750" algn="l">
              <a:lnSpc>
                <a:spcPct val="150000"/>
              </a:lnSpc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pl-PL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Obiekty i urządzenia telekomunikacyjne, pocztowe oraz telewizyjne i radiowe.</a:t>
            </a:r>
          </a:p>
          <a:p>
            <a:pPr marL="742950" lvl="1" indent="-285750" algn="l">
              <a:lnSpc>
                <a:spcPct val="150000"/>
              </a:lnSpc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pl-PL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Muzea i inne obiekty, w których zgromadzone są dobra kultury narodowej.</a:t>
            </a:r>
          </a:p>
          <a:p>
            <a:pPr marL="742950" lvl="1" indent="-285750" algn="l">
              <a:lnSpc>
                <a:spcPct val="150000"/>
              </a:lnSpc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pl-PL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Archiwa państwowe.</a:t>
            </a:r>
          </a:p>
          <a:p>
            <a:pPr marL="742950" lvl="1" indent="-285750" algn="l">
              <a:lnSpc>
                <a:spcPct val="150000"/>
              </a:lnSpc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pl-PL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Obiekty, w tym obiekty budowlane, urządzenia, instalacje, usługi wchodzące w skład infrastruktury krytycznej.</a:t>
            </a:r>
            <a:endParaRPr lang="pl-PL" sz="12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" name="pole tekstowe 4"/>
          <p:cNvSpPr txBox="1"/>
          <p:nvPr/>
        </p:nvSpPr>
        <p:spPr>
          <a:xfrm>
            <a:off x="467544" y="123478"/>
            <a:ext cx="61206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 smtClean="0">
                <a:solidFill>
                  <a:schemeClr val="bg1"/>
                </a:solidFill>
              </a:rPr>
              <a:t>OBIEKTY PODLEGAJĄCE </a:t>
            </a:r>
            <a:r>
              <a:rPr lang="pl-PL" b="1" dirty="0">
                <a:solidFill>
                  <a:schemeClr val="bg1"/>
                </a:solidFill>
              </a:rPr>
              <a:t>OBOWIĄZKOWEJ OCHRONIE </a:t>
            </a:r>
          </a:p>
        </p:txBody>
      </p:sp>
    </p:spTree>
    <p:extLst>
      <p:ext uri="{BB962C8B-B14F-4D97-AF65-F5344CB8AC3E}">
        <p14:creationId xmlns="" xmlns:p14="http://schemas.microsoft.com/office/powerpoint/2010/main" val="30387651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G:\Users\Karol\Desktop\Program Proorbornni\naglowek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8691"/>
            <a:ext cx="9144000" cy="70485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537779" y="699542"/>
            <a:ext cx="7922653" cy="4104456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endParaRPr lang="pl-PL" sz="16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l">
              <a:lnSpc>
                <a:spcPct val="150000"/>
              </a:lnSpc>
              <a:buClr>
                <a:srgbClr val="C00000"/>
              </a:buClr>
            </a:pPr>
            <a:r>
              <a:rPr lang="pl-PL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BEZPOŚREDNIA </a:t>
            </a:r>
            <a:r>
              <a:rPr lang="pl-PL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OCHRONY </a:t>
            </a:r>
            <a:r>
              <a:rPr lang="pl-PL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FIZYCZNEJ:</a:t>
            </a:r>
            <a:endParaRPr lang="pl-PL" sz="1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742950" lvl="1" indent="-285750" algn="l">
              <a:lnSpc>
                <a:spcPct val="150000"/>
              </a:lnSpc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pl-PL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Stała lub doraźna.</a:t>
            </a:r>
          </a:p>
          <a:p>
            <a:pPr marL="742950" lvl="1" indent="-285750" algn="l">
              <a:lnSpc>
                <a:spcPct val="150000"/>
              </a:lnSpc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pl-PL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Polegająca na stałym dozorze urządzeń monitorujących obiekt.</a:t>
            </a:r>
          </a:p>
          <a:p>
            <a:pPr marL="742950" lvl="1" indent="-285750" algn="l"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Ø"/>
            </a:pPr>
            <a:endParaRPr lang="pl-PL" sz="1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l">
              <a:lnSpc>
                <a:spcPct val="150000"/>
              </a:lnSpc>
              <a:buClr>
                <a:srgbClr val="C00000"/>
              </a:buClr>
            </a:pPr>
            <a:r>
              <a:rPr lang="pl-PL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ZABEZPIECZENIE TECHNICZNE:</a:t>
            </a:r>
            <a:endParaRPr lang="pl-PL" sz="1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742950" lvl="1" indent="-285750" algn="l">
              <a:lnSpc>
                <a:spcPct val="150000"/>
              </a:lnSpc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pl-PL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Montażu elektronicznych urządzeń i systemów alarmowych sygnalizujących zagrożenie chronionych </a:t>
            </a:r>
            <a:br>
              <a:rPr lang="pl-PL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pl-PL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osób i obiektów.</a:t>
            </a:r>
          </a:p>
          <a:p>
            <a:pPr marL="742950" lvl="1" indent="-285750" algn="l">
              <a:lnSpc>
                <a:spcPct val="150000"/>
              </a:lnSpc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pl-PL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Montażu urządzeń i środków mechanicznego zabezpieczenia.</a:t>
            </a:r>
            <a:endParaRPr lang="pl-PL" sz="12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7" name="pole tekstowe 16"/>
          <p:cNvSpPr txBox="1"/>
          <p:nvPr/>
        </p:nvSpPr>
        <p:spPr>
          <a:xfrm>
            <a:off x="539552" y="123478"/>
            <a:ext cx="61206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 smtClean="0">
                <a:solidFill>
                  <a:schemeClr val="bg1"/>
                </a:solidFill>
              </a:rPr>
              <a:t>FORMY REALIZACJI OCHRONA OBIEKTÓW</a:t>
            </a:r>
            <a:endParaRPr lang="pl-PL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7505983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G:\Users\Karol\Desktop\Program Proorbornni\naglowek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8691"/>
            <a:ext cx="9144000" cy="70485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537779" y="699542"/>
            <a:ext cx="7922653" cy="4104456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endParaRPr lang="pl-PL" sz="1400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l">
              <a:lnSpc>
                <a:spcPct val="150000"/>
              </a:lnSpc>
            </a:pPr>
            <a:r>
              <a:rPr lang="pl-PL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Organizowana jest w przypadku konfliktu militarnego lub innych sytuacji kryzysowych. </a:t>
            </a:r>
            <a:br>
              <a:rPr lang="pl-PL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endParaRPr lang="pl-PL" sz="1400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l">
              <a:lnSpc>
                <a:spcPct val="150000"/>
              </a:lnSpc>
            </a:pPr>
            <a:r>
              <a:rPr lang="pl-PL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Jest to zapewnienie odpowiedniego poziomu bezpieczeństwa obiektom strategicznym lub krytycznym dla infrastruktury i obronności państwa przez ogół środków, działań oraz procedur postępowania, służących do stworzenia warunków eliminujących zagrożenie obiektu i zagrożenie życia lub zdrowia ludzi w nim przebywających.</a:t>
            </a:r>
          </a:p>
          <a:p>
            <a:pPr algn="l">
              <a:lnSpc>
                <a:spcPct val="150000"/>
              </a:lnSpc>
            </a:pPr>
            <a:endParaRPr lang="pl-PL" sz="1400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l">
              <a:lnSpc>
                <a:spcPct val="150000"/>
              </a:lnSpc>
            </a:pPr>
            <a:r>
              <a:rPr lang="pl-PL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Z racji większego stopnia zagrożenia do systemu ochrony dodawane są elementy zabezpieczające obiekt przed czynną napaścią zbrojną.</a:t>
            </a:r>
            <a:endParaRPr lang="pl-PL" sz="1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7" name="pole tekstowe 16"/>
          <p:cNvSpPr txBox="1"/>
          <p:nvPr/>
        </p:nvSpPr>
        <p:spPr>
          <a:xfrm>
            <a:off x="539552" y="123478"/>
            <a:ext cx="61206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>
                <a:solidFill>
                  <a:schemeClr val="bg1"/>
                </a:solidFill>
              </a:rPr>
              <a:t>OCHRONA I OBRONA OBIEKTÓW</a:t>
            </a:r>
            <a:endParaRPr lang="pl-PL" dirty="0">
              <a:solidFill>
                <a:schemeClr val="bg1"/>
              </a:solidFill>
            </a:endParaRPr>
          </a:p>
          <a:p>
            <a:endParaRPr lang="pl-PL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75446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G:\Users\Karol\Desktop\Program Proorbornni\naglowek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8691"/>
            <a:ext cx="9144000" cy="70485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537779" y="699542"/>
            <a:ext cx="7922653" cy="4320480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lang="pl-PL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FORMACJA OCHRANIAJĄCA I BRONIĄCA OBIEKTÓW PROWADZIĆ MOŻE NASTĘPUJĄCE </a:t>
            </a:r>
            <a:r>
              <a:rPr lang="pl-PL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DZIAŁANIA.</a:t>
            </a:r>
            <a:r>
              <a:rPr lang="pl-PL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pl-PL" sz="1400" b="1" dirty="0" smtClean="0">
                <a:solidFill>
                  <a:srgbClr val="C00000"/>
                </a:solidFill>
              </a:rPr>
              <a:t>OCHRONNE:</a:t>
            </a:r>
            <a:endParaRPr lang="pl-PL" sz="1400" b="1" dirty="0">
              <a:solidFill>
                <a:srgbClr val="C00000"/>
              </a:solidFill>
            </a:endParaRPr>
          </a:p>
          <a:p>
            <a:pPr marL="285750" indent="-285750" algn="l">
              <a:lnSpc>
                <a:spcPct val="150000"/>
              </a:lnSpc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pl-PL" sz="11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Obserwację i monitorowanie rejonu ochranianego wraz z obserwacją osób w nim przebywających.</a:t>
            </a:r>
          </a:p>
          <a:p>
            <a:pPr marL="285750" indent="-285750" algn="l">
              <a:lnSpc>
                <a:spcPct val="150000"/>
              </a:lnSpc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pl-PL" sz="11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Blokowanie dostępu nieuprawnionym osobom do obiektu.</a:t>
            </a:r>
          </a:p>
          <a:p>
            <a:pPr marL="285750" indent="-285750" algn="l">
              <a:lnSpc>
                <a:spcPct val="150000"/>
              </a:lnSpc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pl-PL" sz="11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Stosowanie technicznych środków służących do zabezpieczania obiektu.</a:t>
            </a:r>
          </a:p>
          <a:p>
            <a:pPr marL="285750" indent="-285750" algn="l">
              <a:lnSpc>
                <a:spcPct val="150000"/>
              </a:lnSpc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pl-PL" sz="11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Przeciwdziałanie kradzieży lub sabotażowi zagrażającemu sprawne funkcjonowanie obiektu.</a:t>
            </a:r>
          </a:p>
          <a:p>
            <a:pPr marL="285750" indent="-285750" algn="l">
              <a:lnSpc>
                <a:spcPct val="150000"/>
              </a:lnSpc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pl-PL" sz="11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Egzekwować w obiekcie przepisy wewnętrzne (kierowanie ruchem, parkowanie pojazdów itp.).</a:t>
            </a:r>
          </a:p>
          <a:p>
            <a:pPr marL="285750" indent="-285750" algn="l">
              <a:lnSpc>
                <a:spcPct val="150000"/>
              </a:lnSpc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pl-PL" sz="11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Współpracować oraz wymieniać informacje z miejscową ludnością, administracją rządową</a:t>
            </a:r>
            <a:br>
              <a:rPr lang="pl-PL" sz="11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pl-PL" sz="11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 samorządową, policją, strażą graniczną i innymi formacjami układu pozamilitarnego.</a:t>
            </a:r>
          </a:p>
          <a:p>
            <a:pPr algn="l">
              <a:lnSpc>
                <a:spcPct val="150000"/>
              </a:lnSpc>
            </a:pPr>
            <a:r>
              <a:rPr lang="pl-PL" sz="1400" b="1" dirty="0" smtClean="0">
                <a:solidFill>
                  <a:srgbClr val="C00000"/>
                </a:solidFill>
              </a:rPr>
              <a:t>OBRONNE:</a:t>
            </a:r>
            <a:endParaRPr lang="pl-PL" sz="1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85750" indent="-285750" algn="l">
              <a:lnSpc>
                <a:spcPct val="150000"/>
              </a:lnSpc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pl-PL" sz="11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Taktyczne działania obronne w rejonie obiektu.</a:t>
            </a:r>
          </a:p>
          <a:p>
            <a:pPr marL="285750" indent="-285750" algn="l">
              <a:lnSpc>
                <a:spcPct val="150000"/>
              </a:lnSpc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pl-PL" sz="11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Działania patrolowe i rozpoznawcze.</a:t>
            </a:r>
          </a:p>
          <a:p>
            <a:pPr marL="285750" indent="-285750" algn="l">
              <a:lnSpc>
                <a:spcPct val="150000"/>
              </a:lnSpc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pl-PL" sz="11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Fortyfikację obiektu i ustawienie zapór inżynieryjnych.</a:t>
            </a:r>
          </a:p>
          <a:p>
            <a:pPr marL="285750" indent="-285750" algn="l">
              <a:lnSpc>
                <a:spcPct val="150000"/>
              </a:lnSpc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pl-PL" sz="11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Rozbudowę stanowisk ogniowych.</a:t>
            </a:r>
            <a:endParaRPr lang="pl-PL" sz="11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7" name="pole tekstowe 16"/>
          <p:cNvSpPr txBox="1"/>
          <p:nvPr/>
        </p:nvSpPr>
        <p:spPr>
          <a:xfrm>
            <a:off x="539552" y="123478"/>
            <a:ext cx="61206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 smtClean="0">
                <a:solidFill>
                  <a:schemeClr val="bg1"/>
                </a:solidFill>
              </a:rPr>
              <a:t>DZIAŁANIA FORMACJI OCHRANIAJĄCYCH OBIEKTY</a:t>
            </a:r>
            <a:endParaRPr lang="pl-PL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23054337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1663</TotalTime>
  <Words>280</Words>
  <Application>Microsoft Office PowerPoint</Application>
  <PresentationFormat>Pokaz na ekranie (16:9)</PresentationFormat>
  <Paragraphs>72</Paragraphs>
  <Slides>10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10</vt:i4>
      </vt:variant>
    </vt:vector>
  </HeadingPairs>
  <TitlesOfParts>
    <vt:vector size="11" baseType="lpstr">
      <vt:lpstr>Motyw pakietu Office</vt:lpstr>
      <vt:lpstr>Slajd 1</vt:lpstr>
      <vt:lpstr>Slajd 2</vt:lpstr>
      <vt:lpstr>Slajd 3</vt:lpstr>
      <vt:lpstr>Slajd 4</vt:lpstr>
      <vt:lpstr>Slajd 5</vt:lpstr>
      <vt:lpstr>Slajd 6</vt:lpstr>
      <vt:lpstr>Slajd 7</vt:lpstr>
      <vt:lpstr>Slajd 8</vt:lpstr>
      <vt:lpstr>Slajd 9</vt:lpstr>
      <vt:lpstr>Slajd 10</vt:lpstr>
    </vt:vector>
  </TitlesOfParts>
  <Company>Synertime Sp. z o.o.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Stowarzyszenie FIA</dc:creator>
  <cp:lastModifiedBy>Jan</cp:lastModifiedBy>
  <cp:revision>121</cp:revision>
  <cp:lastPrinted>2017-01-17T09:47:26Z</cp:lastPrinted>
  <dcterms:created xsi:type="dcterms:W3CDTF">2017-01-15T12:04:25Z</dcterms:created>
  <dcterms:modified xsi:type="dcterms:W3CDTF">2020-04-26T14:25:13Z</dcterms:modified>
</cp:coreProperties>
</file>