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69" r:id="rId17"/>
    <p:sldId id="270" r:id="rId18"/>
    <p:sldId id="271" r:id="rId19"/>
    <p:sldId id="274" r:id="rId20"/>
    <p:sldId id="275" r:id="rId21"/>
    <p:sldId id="272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3B80DE-D688-46EC-985D-5F145F90AED1}" v="427" dt="2020-12-05T17:03:47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12/8/2020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5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5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12/8/2020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7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0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12/8/2020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2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12/8/2020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8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16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2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7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722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488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12/8/2020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5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formie24.poradnikzdrowie.pl/cwiczenia/cwiczenia-na-kaloryfer-7-najlepszych-cwiczen-na-miesnie-brzucha-twarde_42514.html" TargetMode="External"/><Relationship Id="rId2" Type="http://schemas.openxmlformats.org/officeDocument/2006/relationships/hyperlink" Target="http://wformie24.poradnikzdrowie.pl/cwiczenia/cwiczenia-na-miesnie-glebokie-brzucha-wideo_44218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462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E0E3C-32F3-480B-9842-7611BBE2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5" y="0"/>
            <a:ext cx="75346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15736" y="640081"/>
            <a:ext cx="5916145" cy="3812102"/>
          </a:xfrm>
        </p:spPr>
        <p:txBody>
          <a:bodyPr anchor="b">
            <a:normAutofit/>
          </a:bodyPr>
          <a:lstStyle/>
          <a:p>
            <a:pPr algn="l"/>
            <a:r>
              <a:rPr lang="pl-PL">
                <a:solidFill>
                  <a:schemeClr val="bg1"/>
                </a:solidFill>
                <a:cs typeface="Calibri Light"/>
              </a:rPr>
              <a:t>Ćwiczenia na mięsnie grzbietu</a:t>
            </a:r>
            <a:endParaRPr lang="pl-PL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15735" y="4646030"/>
            <a:ext cx="5916145" cy="1344868"/>
          </a:xfrm>
        </p:spPr>
        <p:txBody>
          <a:bodyPr anchor="t">
            <a:normAutofit/>
          </a:bodyPr>
          <a:lstStyle/>
          <a:p>
            <a:pPr algn="l"/>
            <a:r>
              <a:rPr lang="pl-PL" sz="2400" dirty="0"/>
              <a:t>Wyk. Lidia Bożek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9286E-180B-4D1C-84A1-9D1B5F2D8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0" r="26575" b="-9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8FB36D-73B3-45EF-8CD4-221CCC8BE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35D7-DF12-420F-843A-1C5083D2B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2C52F2B-676E-4B14-A2FF-69D72C88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 fontScale="90000"/>
          </a:bodyPr>
          <a:lstStyle/>
          <a:p>
            <a:r>
              <a:rPr lang="pl-PL" dirty="0">
                <a:ea typeface="+mj-lt"/>
                <a:cs typeface="+mj-lt"/>
              </a:rPr>
              <a:t>Unoszenie tułowia w leżeniu przodem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43FB37-ED2F-4C2F-BF6F-CC64EF8F4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784143"/>
            <a:ext cx="5782586" cy="343303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1000"/>
              </a:lnSpc>
            </a:pPr>
            <a:r>
              <a:rPr lang="pl-PL" sz="2200">
                <a:ea typeface="+mn-lt"/>
                <a:cs typeface="+mn-lt"/>
              </a:rPr>
              <a:t>Połóż się na brzuchu. Wyprostuj nogi. Weź hantle lub butelki z wodą. Zegnij łokcie, a dłonie z obciążeniem zbliż do barków i połóż na podłodze. Czoło trzymaj tuz nad podłożem. Zbliż pępek do kręgosłupa. Oderwij od podłoża ręce i klatkę piersiową. Nie opuszczając ich, wyprostuj ręce w przód na przedłużeniu tułowia. Zegnij ręce, cofając dłonie do barków i opuść je oraz klatkę piersiową na podłoże. Powtarzaj.</a:t>
            </a:r>
            <a:endParaRPr lang="pl-PL" sz="2200"/>
          </a:p>
        </p:txBody>
      </p:sp>
      <p:pic>
        <p:nvPicPr>
          <p:cNvPr id="4" name="Obraz 4" descr="Obraz zawierający mężczyzna, kobieta, zdjęcie, leżące&#10;&#10;Opis wygenerowany automatycznie">
            <a:extLst>
              <a:ext uri="{FF2B5EF4-FFF2-40B4-BE49-F238E27FC236}">
                <a16:creationId xmlns:a16="http://schemas.microsoft.com/office/drawing/2014/main" id="{480FB4E6-10F2-4F16-A969-5EBA70FD4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1" r="6679" b="-2"/>
          <a:stretch/>
        </p:blipFill>
        <p:spPr>
          <a:xfrm>
            <a:off x="7216834" y="2809250"/>
            <a:ext cx="4012870" cy="33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0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F3BB26-39B8-4A2A-B4A3-9A9390C7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ea typeface="+mj-lt"/>
                <a:cs typeface="+mj-lt"/>
              </a:rPr>
              <a:t>Pilatesowy</a:t>
            </a:r>
            <a:r>
              <a:rPr lang="pl-PL" b="1" dirty="0">
                <a:ea typeface="+mj-lt"/>
                <a:cs typeface="+mj-lt"/>
              </a:rPr>
              <a:t> skłon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2649EF-187F-4C9F-8708-34245C8FF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Stań w rozkroku na szerokość bioder. Ramiona opuść po bokach tułowia. Wciągnij brzuch i wyprostuj plecy, zbliżając łopatki do kręgosłupa. Barki nisko. Powoli skłoń głowę do przodu, a następnie, krąg po kręgu, skłaniaj tułów do przodu aż znajdziesz się w pozycji skłonu w przód. Powoli wróć do pozycji wyjściowej, prostując krąg po kręgu plecy i szyję. Powtarzaj.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5987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8FB36D-73B3-45EF-8CD4-221CCC8BE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35D7-DF12-420F-843A-1C5083D2B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F41097-5DF0-4540-A13F-DB64D401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pl-PL" sz="5600" i="1"/>
              <a:t>PRZYCIĄGANIE LINKI WYCIĄGU GÓRNEGO W SIADZIE</a:t>
            </a:r>
            <a:endParaRPr lang="pl-PL" sz="5600"/>
          </a:p>
          <a:p>
            <a:endParaRPr lang="pl-PL" sz="56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5A64E9-99CB-4657-B2C7-3E3B986C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784143"/>
            <a:ext cx="5782586" cy="34330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>
                <a:ea typeface="+mn-lt"/>
                <a:cs typeface="+mn-lt"/>
              </a:rPr>
              <a:t>Siadamy na ławce  i używając górnego wyciągu wykonujemy poprzednie ćwiczenie. Pozycja wyjściowa pozwala na atakowanie pod zmienionym kątem mięśni grzbietu. Dla urozmaicenia treningu można stosować naprzemiennie to i poprzednie ćwiczenie. Można również wykonać ćwiczenie na specjalnej maszynie </a:t>
            </a:r>
            <a:endParaRPr lang="pl-PL" sz="2400"/>
          </a:p>
        </p:txBody>
      </p:sp>
      <p:pic>
        <p:nvPicPr>
          <p:cNvPr id="4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29ACB2AC-FE48-4026-9366-FB6A7CD4A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9" r="5665" b="-1"/>
          <a:stretch/>
        </p:blipFill>
        <p:spPr>
          <a:xfrm>
            <a:off x="7533136" y="2852382"/>
            <a:ext cx="4012870" cy="33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8FB36D-73B3-45EF-8CD4-221CCC8BE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7835D7-DF12-420F-843A-1C5083D2B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369E5E-FF7D-4714-91AD-79013F02D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3600" i="1"/>
              <a:t>ŚCIĄGANIE DRĄŻKA/RĄCZKI WYCIĄGU GÓRNEGO W SIADZIE SZEROKIM UCHWYTEM (NACHWYT)</a:t>
            </a:r>
            <a:endParaRPr lang="pl-PL" sz="3600"/>
          </a:p>
          <a:p>
            <a:endParaRPr lang="pl-PL" sz="36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C99432-737D-43CA-8A17-B653C36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784143"/>
            <a:ext cx="5782586" cy="343303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1000"/>
              </a:lnSpc>
            </a:pPr>
            <a:r>
              <a:rPr lang="pl-PL" sz="2000">
                <a:ea typeface="+mn-lt"/>
                <a:cs typeface="+mn-lt"/>
              </a:rPr>
              <a:t>Chwytamy rączkę/drążek nachwytem na szerokość taką, jak przy podciąganiu na drążku i przyciągamy ją do klatki  lub do karku . Obie wersje ćwiczenia angażują te same mięśnie lecz pod różnymi kątami. Łopatki ściągamy do siebie, jednocześnie łokcie przywodząc do tyłu. Przy przyciąganiu do klatki tułów odchylony do tyłu, a przy przyciąganiu do karku - tułów ułożony pionowo. W dolnym położeniu przetrzymujemy drążek dla uzyskania lepszego napięcia </a:t>
            </a:r>
            <a:r>
              <a:rPr lang="pl-PL" sz="2000" err="1">
                <a:ea typeface="+mn-lt"/>
                <a:cs typeface="+mn-lt"/>
              </a:rPr>
              <a:t>mięsni</a:t>
            </a:r>
            <a:r>
              <a:rPr lang="pl-PL" sz="2000">
                <a:ea typeface="+mn-lt"/>
                <a:cs typeface="+mn-lt"/>
              </a:rPr>
              <a:t>. Opuszczanie ciężaru kontrolowane. Utrzymujemy stałe napięcie w ćwiczonych mięśniach.</a:t>
            </a:r>
            <a:endParaRPr lang="pl-PL" sz="2000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0444611C-98CB-4BC0-B086-9AB28C481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7" r="928" b="-1"/>
          <a:stretch/>
        </p:blipFill>
        <p:spPr>
          <a:xfrm>
            <a:off x="7533136" y="2852382"/>
            <a:ext cx="4012870" cy="33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21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EF4051-2F08-413A-B8FC-6A11FA18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i="1" dirty="0">
                <a:ea typeface="+mj-lt"/>
                <a:cs typeface="+mj-lt"/>
              </a:rPr>
              <a:t>PRZENOSZENIE SZTANGI W LEŻENIU NA ŁAWCE POZIOMEJ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707A5F-DF87-44D2-B549-4247CAEC8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pl-PL" b="1" dirty="0">
                <a:ea typeface="+mn-lt"/>
                <a:cs typeface="+mn-lt"/>
              </a:rPr>
              <a:t> </a:t>
            </a:r>
            <a:r>
              <a:rPr lang="pl-PL" dirty="0">
                <a:ea typeface="+mn-lt"/>
                <a:cs typeface="+mn-lt"/>
              </a:rPr>
              <a:t>Ćwiczenie podobne do przenoszenia sztangielki. Zastosowanie sztangi zmienia kąt rozstawienia ramion angażując do pracy mięśnie grzbietu, przy równoczesnym ograniczeniu pracy mięśni klatki piersiowej. Ćwiczenie ze sztangielkami wykonujemy na ugiętych i ułożonych równolegle do tułowia ramionach. Przy użyciu sztangi należy samemu zdecydować o ułożeniu wzdłużnym czy poprzecznym ciała. Ćwiczenie wykonujemy z ramionami wyprostowanymi  lub dla zmniejszenia naprężenia w stawach łokciowych na ugiętych ramionach (podchwytem lub nachwytem). Ruch opuszczania powinien być wykonany z maksymalną koncentracją i z pełną kontrolą ciężaru. Sztangę opuszczamy do pełnego rozciągnięcia mięśni grzbietu. Unoszenie kończymy, gdy ramiona znajdą się w pozycji pionowej do podłoża. Ćwiczenie można wykonywać z rączką/drążkiem wyciągu dolnego znajdującego się za naszą głową  lub przy pomocy specjalnej maszyny 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335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6CD08270-E46B-4CFB-AC85-8BCA500EE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91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40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4BFF4-BE8C-4365-A27A-96529430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Ćwiczenia na mięśnie pleców w domu</a:t>
            </a: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7A4B2D-BDB7-4D38-BEB9-CD49E0FB6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pl-PL" dirty="0">
                <a:ea typeface="+mn-lt"/>
                <a:cs typeface="+mn-lt"/>
              </a:rPr>
              <a:t>Usiądź prosto na taborecie, opuść ramiona. Unosząc ręce wysoko, nabieraj jak najwięcej powietrza, a robiąc wydech, opuszczaj ręce i pochylaj się w przód.</a:t>
            </a:r>
            <a:endParaRPr lang="pl-PL" dirty="0"/>
          </a:p>
          <a:p>
            <a:r>
              <a:rPr lang="pl-PL" dirty="0">
                <a:ea typeface="+mn-lt"/>
                <a:cs typeface="+mn-lt"/>
              </a:rPr>
              <a:t>Stań prosto. Unieś ręce wysoko i odchyl tułów w tył. Opuszczając ręce, wykonaj skłon tułowia w przód.</a:t>
            </a:r>
            <a:endParaRPr lang="pl-PL" dirty="0"/>
          </a:p>
          <a:p>
            <a:r>
              <a:rPr lang="pl-PL" dirty="0">
                <a:ea typeface="+mn-lt"/>
                <a:cs typeface="+mn-lt"/>
              </a:rPr>
              <a:t>Stojąc wykonuj skłony tułowia w prawo i w lewo.</a:t>
            </a:r>
            <a:endParaRPr lang="pl-PL" dirty="0"/>
          </a:p>
          <a:p>
            <a:r>
              <a:rPr lang="pl-PL" dirty="0">
                <a:ea typeface="+mn-lt"/>
                <a:cs typeface="+mn-lt"/>
              </a:rPr>
              <a:t>Stojąc, staraj się spojrzeć jak najdalej najpierw przez lewe, a potem przez prawe ramię. Szybko zmieniaj kierunki patrzenia.</a:t>
            </a:r>
            <a:endParaRPr lang="pl-PL" dirty="0"/>
          </a:p>
          <a:p>
            <a:r>
              <a:rPr lang="pl-PL" dirty="0">
                <a:ea typeface="+mn-lt"/>
                <a:cs typeface="+mn-lt"/>
              </a:rPr>
              <a:t>Klęcząc oprzyj się dłońmi o podłogę. Wypinaj kręgosłup w górę, opuszczając głowę w dół (koci grzbiet), potem opuszczaj kręgosłup w dół, unosząc głowę.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650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CA1A31D-AD31-4961-A72D-674F13C0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 fontScale="90000"/>
          </a:bodyPr>
          <a:lstStyle/>
          <a:p>
            <a:r>
              <a:rPr lang="pl-PL" sz="6100" dirty="0"/>
              <a:t>Przykłady zestawów ćwiczeń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D332A3FE-E836-4E89-8425-36931EDDCE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3716" y="2745545"/>
          <a:ext cx="9441395" cy="3364416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912289">
                  <a:extLst>
                    <a:ext uri="{9D8B030D-6E8A-4147-A177-3AD203B41FA5}">
                      <a16:colId xmlns:a16="http://schemas.microsoft.com/office/drawing/2014/main" val="1405557258"/>
                    </a:ext>
                  </a:extLst>
                </a:gridCol>
                <a:gridCol w="4306558">
                  <a:extLst>
                    <a:ext uri="{9D8B030D-6E8A-4147-A177-3AD203B41FA5}">
                      <a16:colId xmlns:a16="http://schemas.microsoft.com/office/drawing/2014/main" val="3815802341"/>
                    </a:ext>
                  </a:extLst>
                </a:gridCol>
                <a:gridCol w="2479217">
                  <a:extLst>
                    <a:ext uri="{9D8B030D-6E8A-4147-A177-3AD203B41FA5}">
                      <a16:colId xmlns:a16="http://schemas.microsoft.com/office/drawing/2014/main" val="3852875039"/>
                    </a:ext>
                  </a:extLst>
                </a:gridCol>
                <a:gridCol w="743331">
                  <a:extLst>
                    <a:ext uri="{9D8B030D-6E8A-4147-A177-3AD203B41FA5}">
                      <a16:colId xmlns:a16="http://schemas.microsoft.com/office/drawing/2014/main" val="1474353523"/>
                    </a:ext>
                  </a:extLst>
                </a:gridCol>
              </a:tblGrid>
              <a:tr h="719008">
                <a:tc>
                  <a:txBody>
                    <a:bodyPr/>
                    <a:lstStyle/>
                    <a:p>
                      <a:pPr fontAlgn="t"/>
                      <a:br>
                        <a:rPr lang="pl-PL" sz="1600" b="0" cap="none" spc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pl-PL" sz="1600" b="0" cap="none" spc="0">
                          <a:solidFill>
                            <a:schemeClr val="bg1"/>
                          </a:solidFill>
                          <a:effectLst/>
                        </a:rPr>
                        <a:t>Ćwiczenie</a:t>
                      </a:r>
                    </a:p>
                  </a:txBody>
                  <a:tcPr marL="132270" marR="84789" marT="101746" marB="10174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600" b="0" cap="none" spc="0">
                          <a:solidFill>
                            <a:schemeClr val="bg1"/>
                          </a:solidFill>
                          <a:effectLst/>
                        </a:rPr>
                        <a:t>Powtórzenia</a:t>
                      </a:r>
                    </a:p>
                  </a:txBody>
                  <a:tcPr marL="132270" marR="84789" marT="101746" marB="10174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600" b="0" cap="none" spc="0">
                          <a:solidFill>
                            <a:schemeClr val="bg1"/>
                          </a:solidFill>
                          <a:effectLst/>
                        </a:rPr>
                        <a:t>Serie</a:t>
                      </a:r>
                    </a:p>
                  </a:txBody>
                  <a:tcPr marL="132270" marR="84789" marT="101746" marB="10174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32270" marR="101746" marT="101746" marB="10174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079039"/>
                  </a:ext>
                </a:extLst>
              </a:tr>
              <a:tr h="481600">
                <a:tc>
                  <a:txBody>
                    <a:bodyPr/>
                    <a:lstStyle/>
                    <a:p>
                      <a:pPr fontAlgn="t"/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132270" marR="84789" marT="101746" marB="10174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</a:rPr>
                        <a:t>klasyczne podciąganie nachwytem</a:t>
                      </a:r>
                    </a:p>
                  </a:txBody>
                  <a:tcPr marL="132270" marR="84789" marT="101746" marB="10174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</a:rPr>
                        <a:t>8-10</a:t>
                      </a:r>
                    </a:p>
                  </a:txBody>
                  <a:tcPr marL="132270" marR="84789" marT="101746" marB="10174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</a:txBody>
                  <a:tcPr marL="132270" marR="84789" marT="101746" marB="10174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096310"/>
                  </a:ext>
                </a:extLst>
              </a:tr>
              <a:tr h="481600">
                <a:tc>
                  <a:txBody>
                    <a:bodyPr/>
                    <a:lstStyle/>
                    <a:p>
                      <a:pPr fontAlgn="t"/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132270" marR="84789" marT="101746" marB="10174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</a:rPr>
                        <a:t>podciąganie chwytem neutralnym</a:t>
                      </a:r>
                    </a:p>
                  </a:txBody>
                  <a:tcPr marL="132270" marR="84789" marT="101746" marB="10174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</a:rPr>
                        <a:t>8-10</a:t>
                      </a:r>
                    </a:p>
                  </a:txBody>
                  <a:tcPr marL="132270" marR="84789" marT="101746" marB="10174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</a:txBody>
                  <a:tcPr marL="132270" marR="84789" marT="101746" marB="10174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154597"/>
                  </a:ext>
                </a:extLst>
              </a:tr>
              <a:tr h="481600">
                <a:tc>
                  <a:txBody>
                    <a:bodyPr/>
                    <a:lstStyle/>
                    <a:p>
                      <a:pPr fontAlgn="t"/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 marL="132270" marR="84789" marT="101746" marB="10174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</a:rPr>
                        <a:t>wiosłowanie hantlem w opadzie tułowia</a:t>
                      </a:r>
                    </a:p>
                  </a:txBody>
                  <a:tcPr marL="132270" marR="84789" marT="101746" marB="10174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</a:rPr>
                        <a:t>po 12 na rękę</a:t>
                      </a:r>
                    </a:p>
                  </a:txBody>
                  <a:tcPr marL="132270" marR="84789" marT="101746" marB="10174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</a:txBody>
                  <a:tcPr marL="132270" marR="84789" marT="101746" marB="10174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788146"/>
                  </a:ext>
                </a:extLst>
              </a:tr>
              <a:tr h="719008">
                <a:tc>
                  <a:txBody>
                    <a:bodyPr/>
                    <a:lstStyle/>
                    <a:p>
                      <a:pPr fontAlgn="t"/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</a:txBody>
                  <a:tcPr marL="132270" marR="84789" marT="101746" marB="10174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</a:rPr>
                        <a:t>wiosłowanie na TRX (podciąganie australijskie)</a:t>
                      </a:r>
                    </a:p>
                  </a:txBody>
                  <a:tcPr marL="132270" marR="84789" marT="101746" marB="10174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</a:p>
                  </a:txBody>
                  <a:tcPr marL="132270" marR="84789" marT="101746" marB="10174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</a:txBody>
                  <a:tcPr marL="132270" marR="84789" marT="101746" marB="10174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767759"/>
                  </a:ext>
                </a:extLst>
              </a:tr>
              <a:tr h="481600">
                <a:tc>
                  <a:txBody>
                    <a:bodyPr/>
                    <a:lstStyle/>
                    <a:p>
                      <a:pPr fontAlgn="t"/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 marL="132270" marR="84789" marT="101746" marB="10174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</a:rPr>
                        <a:t>superman</a:t>
                      </a:r>
                    </a:p>
                  </a:txBody>
                  <a:tcPr marL="132270" marR="84789" marT="101746" marB="10174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</a:p>
                  </a:txBody>
                  <a:tcPr marL="132270" marR="84789" marT="101746" marB="10174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600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</a:txBody>
                  <a:tcPr marL="132270" marR="84789" marT="101746" marB="10174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624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612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569B3694-8D31-4C03-9B63-24BF599A8C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7" y="691294"/>
          <a:ext cx="10905068" cy="5475415"/>
        </p:xfrm>
        <a:graphic>
          <a:graphicData uri="http://schemas.openxmlformats.org/drawingml/2006/table">
            <a:tbl>
              <a:tblPr firstRow="1" bandRow="1">
                <a:solidFill>
                  <a:srgbClr val="404040"/>
                </a:solidFill>
                <a:tableStyleId>{5C22544A-7EE6-4342-B048-85BDC9FD1C3A}</a:tableStyleId>
              </a:tblPr>
              <a:tblGrid>
                <a:gridCol w="594211">
                  <a:extLst>
                    <a:ext uri="{9D8B030D-6E8A-4147-A177-3AD203B41FA5}">
                      <a16:colId xmlns:a16="http://schemas.microsoft.com/office/drawing/2014/main" val="1100045047"/>
                    </a:ext>
                  </a:extLst>
                </a:gridCol>
                <a:gridCol w="6647460">
                  <a:extLst>
                    <a:ext uri="{9D8B030D-6E8A-4147-A177-3AD203B41FA5}">
                      <a16:colId xmlns:a16="http://schemas.microsoft.com/office/drawing/2014/main" val="652444104"/>
                    </a:ext>
                  </a:extLst>
                </a:gridCol>
                <a:gridCol w="2380639">
                  <a:extLst>
                    <a:ext uri="{9D8B030D-6E8A-4147-A177-3AD203B41FA5}">
                      <a16:colId xmlns:a16="http://schemas.microsoft.com/office/drawing/2014/main" val="2951501149"/>
                    </a:ext>
                  </a:extLst>
                </a:gridCol>
                <a:gridCol w="1282758">
                  <a:extLst>
                    <a:ext uri="{9D8B030D-6E8A-4147-A177-3AD203B41FA5}">
                      <a16:colId xmlns:a16="http://schemas.microsoft.com/office/drawing/2014/main" val="56518967"/>
                    </a:ext>
                  </a:extLst>
                </a:gridCol>
              </a:tblGrid>
              <a:tr h="895220">
                <a:tc>
                  <a:txBody>
                    <a:bodyPr/>
                    <a:lstStyle/>
                    <a:p>
                      <a:pPr fontAlgn="t"/>
                      <a:endParaRPr lang="pl-PL" sz="2700" b="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0119" marR="130119" marT="156143" marB="26023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700" b="0" cap="none" spc="0">
                          <a:solidFill>
                            <a:schemeClr val="bg1"/>
                          </a:solidFill>
                          <a:effectLst/>
                        </a:rPr>
                        <a:t>Ćwiczenie</a:t>
                      </a:r>
                    </a:p>
                  </a:txBody>
                  <a:tcPr marL="130119" marR="130119" marT="156143" marB="26023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700" b="0" cap="none" spc="0">
                          <a:solidFill>
                            <a:schemeClr val="bg1"/>
                          </a:solidFill>
                          <a:effectLst/>
                        </a:rPr>
                        <a:t>Powtórzenia</a:t>
                      </a:r>
                    </a:p>
                  </a:txBody>
                  <a:tcPr marL="130119" marR="130119" marT="156143" marB="26023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700" b="0" cap="none" spc="0">
                          <a:solidFill>
                            <a:schemeClr val="bg1"/>
                          </a:solidFill>
                          <a:effectLst/>
                        </a:rPr>
                        <a:t>Serie</a:t>
                      </a:r>
                    </a:p>
                  </a:txBody>
                  <a:tcPr marL="130119" marR="130119" marT="156143" marB="26023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084367"/>
                  </a:ext>
                </a:extLst>
              </a:tr>
              <a:tr h="791125">
                <a:tc>
                  <a:txBody>
                    <a:bodyPr/>
                    <a:lstStyle/>
                    <a:p>
                      <a:pPr fontAlgn="t"/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</a:txBody>
                  <a:tcPr marL="130119" marR="130119" marT="156143" marB="26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podciąganie</a:t>
                      </a:r>
                    </a:p>
                  </a:txBody>
                  <a:tcPr marL="130119" marR="130119" marT="156143" marB="26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8-10</a:t>
                      </a:r>
                    </a:p>
                  </a:txBody>
                  <a:tcPr marL="130119" marR="130119" marT="156143" marB="26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130119" marR="130119" marT="156143" marB="26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260276"/>
                  </a:ext>
                </a:extLst>
              </a:tr>
              <a:tr h="1103410">
                <a:tc>
                  <a:txBody>
                    <a:bodyPr/>
                    <a:lstStyle/>
                    <a:p>
                      <a:pPr fontAlgn="t"/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</a:txBody>
                  <a:tcPr marL="130119" marR="130119" marT="156143" marB="26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ściąganie drążka wyciągu górnego do klatki chwytem neutralnym</a:t>
                      </a:r>
                    </a:p>
                  </a:txBody>
                  <a:tcPr marL="130119" marR="130119" marT="156143" marB="26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10-12</a:t>
                      </a:r>
                    </a:p>
                  </a:txBody>
                  <a:tcPr marL="130119" marR="130119" marT="156143" marB="26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130119" marR="130119" marT="156143" marB="26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009992"/>
                  </a:ext>
                </a:extLst>
              </a:tr>
              <a:tr h="791125">
                <a:tc>
                  <a:txBody>
                    <a:bodyPr/>
                    <a:lstStyle/>
                    <a:p>
                      <a:pPr fontAlgn="t"/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marL="130119" marR="130119" marT="156143" marB="26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ściąganie drążka na prostych rękach stojąc</a:t>
                      </a:r>
                    </a:p>
                  </a:txBody>
                  <a:tcPr marL="130119" marR="130119" marT="156143" marB="26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10-12</a:t>
                      </a:r>
                    </a:p>
                  </a:txBody>
                  <a:tcPr marL="130119" marR="130119" marT="156143" marB="26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130119" marR="130119" marT="156143" marB="26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647798"/>
                  </a:ext>
                </a:extLst>
              </a:tr>
              <a:tr h="791125">
                <a:tc>
                  <a:txBody>
                    <a:bodyPr/>
                    <a:lstStyle/>
                    <a:p>
                      <a:pPr fontAlgn="t"/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130119" marR="130119" marT="156143" marB="26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wiosłowanie sztangą w opadzie tułowia podchwytem</a:t>
                      </a:r>
                    </a:p>
                  </a:txBody>
                  <a:tcPr marL="130119" marR="130119" marT="156143" marB="26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10-12</a:t>
                      </a:r>
                    </a:p>
                  </a:txBody>
                  <a:tcPr marL="130119" marR="130119" marT="156143" marB="26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130119" marR="130119" marT="156143" marB="26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970808"/>
                  </a:ext>
                </a:extLst>
              </a:tr>
              <a:tr h="1103410">
                <a:tc>
                  <a:txBody>
                    <a:bodyPr/>
                    <a:lstStyle/>
                    <a:p>
                      <a:pPr fontAlgn="t"/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</a:p>
                  </a:txBody>
                  <a:tcPr marL="130119" marR="130119" marT="156143" marB="26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wiosłowanie za pomocą wyciągu chwytem neutralnym siedząc na ławce</a:t>
                      </a:r>
                    </a:p>
                  </a:txBody>
                  <a:tcPr marL="130119" marR="130119" marT="156143" marB="26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10-12</a:t>
                      </a:r>
                    </a:p>
                  </a:txBody>
                  <a:tcPr marL="130119" marR="130119" marT="156143" marB="26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000" cap="none" spc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130119" marR="130119" marT="156143" marB="2602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985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33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osoba, mężczyzna, zdjęcie&#10;&#10;Opis wygenerowany automatycznie">
            <a:extLst>
              <a:ext uri="{FF2B5EF4-FFF2-40B4-BE49-F238E27FC236}">
                <a16:creationId xmlns:a16="http://schemas.microsoft.com/office/drawing/2014/main" id="{7E550F0F-C433-43EE-9787-91231EF42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284" y="643467"/>
            <a:ext cx="82534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49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F3DB0B-3FF8-469F-A9A2-465529D6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ea typeface="+mj-lt"/>
                <a:cs typeface="+mj-lt"/>
              </a:rPr>
              <a:t>Dlaczego warto wzmacniać mięśnie pleców?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49E230-A634-4DA9-B671-E1E740715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endParaRPr lang="pl-PL" b="1" dirty="0"/>
          </a:p>
          <a:p>
            <a:r>
              <a:rPr lang="pl-PL" dirty="0">
                <a:ea typeface="+mn-lt"/>
                <a:cs typeface="+mn-lt"/>
              </a:rPr>
              <a:t>W plecach znajduje się kilkadziesiąt mięśni. Dzielą się one na głębokie odpowiadające m.in. za stabilizację kręgosłupa oraz powierzchniowe, których rozwinięcie gwarantuje piękną rzeźbę pleców. Dwa najważniejsze z nich to mięśnie najszersze grzbietu oraz mięsień czworoboczny. Ich praca jest bezpośrednio związana z pracą rąk, stąd ćwiczenia które je wzmacniają oddziałują również na wygląd i siłę ramion. Z kolei trening </a:t>
            </a:r>
            <a:r>
              <a:rPr lang="pl-PL" dirty="0">
                <a:ea typeface="+mn-lt"/>
                <a:cs typeface="+mn-lt"/>
                <a:hlinkClick r:id="rId2"/>
              </a:rPr>
              <a:t>mięśni głębokich</a:t>
            </a:r>
            <a:r>
              <a:rPr lang="pl-PL" dirty="0">
                <a:ea typeface="+mn-lt"/>
                <a:cs typeface="+mn-lt"/>
              </a:rPr>
              <a:t> związany jest z kształtowaniem </a:t>
            </a:r>
            <a:r>
              <a:rPr lang="pl-PL" dirty="0">
                <a:ea typeface="+mn-lt"/>
                <a:cs typeface="+mn-lt"/>
                <a:hlinkClick r:id="rId3"/>
              </a:rPr>
              <a:t>mięśni brzucha</a:t>
            </a:r>
            <a:r>
              <a:rPr lang="pl-PL" dirty="0">
                <a:ea typeface="+mn-lt"/>
                <a:cs typeface="+mn-lt"/>
              </a:rPr>
              <a:t>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3478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ACAA07C9-1750-4F91-BB62-6DE66FF27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250" y="273343"/>
            <a:ext cx="9338453" cy="6310221"/>
          </a:xfrm>
        </p:spPr>
      </p:pic>
    </p:spTree>
    <p:extLst>
      <p:ext uri="{BB962C8B-B14F-4D97-AF65-F5344CB8AC3E}">
        <p14:creationId xmlns:p14="http://schemas.microsoft.com/office/powerpoint/2010/main" val="3216106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ablica suchościerna&#10;&#10;Opis wygenerowany automatycznie">
            <a:extLst>
              <a:ext uri="{FF2B5EF4-FFF2-40B4-BE49-F238E27FC236}">
                <a16:creationId xmlns:a16="http://schemas.microsoft.com/office/drawing/2014/main" id="{1ABDABD6-8B01-406E-B6D8-36694B069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6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D3F1C565-0522-49D0-93AC-FA1CC9B76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218" y="201111"/>
            <a:ext cx="8827120" cy="6612837"/>
          </a:xfrm>
        </p:spPr>
      </p:pic>
    </p:spTree>
    <p:extLst>
      <p:ext uri="{BB962C8B-B14F-4D97-AF65-F5344CB8AC3E}">
        <p14:creationId xmlns:p14="http://schemas.microsoft.com/office/powerpoint/2010/main" val="393955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6A0AA22-C9DC-4E28-AF0A-F4F7268E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499"/>
            <a:ext cx="4500737" cy="2095501"/>
          </a:xfrm>
        </p:spPr>
        <p:txBody>
          <a:bodyPr>
            <a:normAutofit/>
          </a:bodyPr>
          <a:lstStyle/>
          <a:p>
            <a:r>
              <a:rPr lang="pl-PL" sz="4600" b="1">
                <a:solidFill>
                  <a:schemeClr val="tx1"/>
                </a:solidFill>
              </a:rPr>
              <a:t>Podciąganie na drążku nachwytem </a:t>
            </a:r>
            <a:endParaRPr lang="pl-PL" sz="4600">
              <a:solidFill>
                <a:schemeClr val="tx1"/>
              </a:solidFill>
            </a:endParaRPr>
          </a:p>
          <a:p>
            <a:endParaRPr lang="pl-PL" sz="460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CF6EFE-5D88-4709-8D9A-CC12C7D8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587625"/>
            <a:ext cx="4500737" cy="3594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1000"/>
              </a:lnSpc>
            </a:pPr>
            <a:r>
              <a:rPr lang="pl-PL" sz="1800">
                <a:ea typeface="+mn-lt"/>
                <a:cs typeface="+mn-lt"/>
              </a:rPr>
              <a:t>Najbardziej uniwersalne, a tym samym pożądane ćwiczenie w treningu pleców – jednocześnie najbardziej naturalne pod względem biomechaniki i wzorców ruchowych człowieka. Właśnie z tego powodu nie może go zabraknąć w treningu pleców. Jeśli jesteś osobą początkującą, warto wdrożyć w swój plan treningowy podciąganie z gumą gimnastyczną bądź po prostu ściąganie drążka wyciągu górnego do klatki, które pomoże w nauce prawidłowych wzorców ruchowych.</a:t>
            </a:r>
            <a:endParaRPr lang="pl-PL" sz="180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DD9BF6BC-BAF5-48BC-A23E-CFD88720D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4" r="2376"/>
          <a:stretch/>
        </p:blipFill>
        <p:spPr>
          <a:xfrm>
            <a:off x="6094474" y="10"/>
            <a:ext cx="60975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43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8FB36D-73B3-45EF-8CD4-221CCC8BE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7835D7-DF12-420F-843A-1C5083D2B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EFE0C86-6080-4C4E-8D83-2CA704CE1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pl-PL" sz="5600" b="1"/>
              <a:t>Wiosłowanie sztangą w opadzie tułowia</a:t>
            </a:r>
            <a:endParaRPr lang="pl-PL" sz="5600"/>
          </a:p>
          <a:p>
            <a:endParaRPr lang="pl-PL" sz="56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75C503-8EFE-45BA-A55B-D6DEB0D38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22" y="2424709"/>
            <a:ext cx="5782586" cy="343303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91000"/>
              </a:lnSpc>
            </a:pPr>
            <a:r>
              <a:rPr lang="pl-PL" sz="2000" dirty="0">
                <a:ea typeface="+mn-lt"/>
                <a:cs typeface="+mn-lt"/>
              </a:rPr>
              <a:t>Wiosłowanie sztangą w opadzie tułowia to kolejny wzorzec ruchowy niezbędny, gdy kompleksowo chcemy rozwinąć mięśnie grzbietu.</a:t>
            </a:r>
            <a:br>
              <a:rPr lang="pl-PL" sz="2000" dirty="0">
                <a:ea typeface="+mn-lt"/>
                <a:cs typeface="+mn-lt"/>
              </a:rPr>
            </a:br>
            <a:r>
              <a:rPr lang="pl-PL" sz="2000" dirty="0">
                <a:ea typeface="+mn-lt"/>
                <a:cs typeface="+mn-lt"/>
              </a:rPr>
              <a:t>Wykonywanie ćwiczenia w niewygodnej pozycji wzmacnia mięśnie stabilizujące korpus oraz powoduje zaangażowanie ponad 60% mięśni ciała, jednocześnie plasując go w czołówce ćwiczeń wielostawowych.</a:t>
            </a:r>
            <a:br>
              <a:rPr lang="pl-PL" sz="2000" dirty="0">
                <a:ea typeface="+mn-lt"/>
                <a:cs typeface="+mn-lt"/>
              </a:rPr>
            </a:br>
            <a:r>
              <a:rPr lang="pl-PL" sz="2000" dirty="0">
                <a:ea typeface="+mn-lt"/>
                <a:cs typeface="+mn-lt"/>
              </a:rPr>
              <a:t>Mięśnie docelowo pobudzane do wzrostu to mięśnie najszersze grzbietu, obłe grzbietu, czworoboczne, naramienne (tył oraz środek), a także ramiona i przedramiona. Na zdjęciu 2 zamieszczonym poniżej kolorem czerwonym oznaczone zostały grupy mięśni, które są najmocniej zaangażowane w trakcie ćwiczenia.</a:t>
            </a:r>
            <a:endParaRPr lang="pl-PL" sz="2000" dirty="0"/>
          </a:p>
          <a:p>
            <a:pPr>
              <a:lnSpc>
                <a:spcPct val="91000"/>
              </a:lnSpc>
            </a:pPr>
            <a:br>
              <a:rPr lang="en-US" sz="1400" dirty="0"/>
            </a:br>
            <a:endParaRPr lang="en-US" sz="1400"/>
          </a:p>
        </p:txBody>
      </p:sp>
      <p:pic>
        <p:nvPicPr>
          <p:cNvPr id="5" name="Obraz 5" descr="Obraz zawierający sport, kobieta, gracz, piłka&#10;&#10;Opis wygenerowany automatycznie">
            <a:extLst>
              <a:ext uri="{FF2B5EF4-FFF2-40B4-BE49-F238E27FC236}">
                <a16:creationId xmlns:a16="http://schemas.microsoft.com/office/drawing/2014/main" id="{1194B471-E98A-49E1-A41A-3ADE2D8D6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533" y="3330277"/>
            <a:ext cx="5062416" cy="252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2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8FB36D-73B3-45EF-8CD4-221CCC8BE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35D7-DF12-420F-843A-1C5083D2B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5200EE6-D8A0-4F44-8F44-7193FE6E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pl-PL" sz="5100" b="1"/>
              <a:t>Wiosłowanie sztangielką jednorącz w oparciu o ławeczkę </a:t>
            </a:r>
            <a:endParaRPr lang="pl-PL" sz="5100"/>
          </a:p>
          <a:p>
            <a:endParaRPr lang="pl-PL" sz="51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3048E1-C901-4E10-994A-6D3965185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77" y="2266558"/>
            <a:ext cx="5782586" cy="343303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1000"/>
              </a:lnSpc>
            </a:pPr>
            <a:r>
              <a:rPr lang="pl-PL" sz="1600" dirty="0">
                <a:ea typeface="+mn-lt"/>
                <a:cs typeface="+mn-lt"/>
              </a:rPr>
              <a:t>Wiosłowanie sztangielką w oparciu o ławeczkę to świetne ćwiczenie unilateralne pozwalające zminimalizować dysproporcje mięśniowe pomiędzy obiema stronami ciała. Ponadto mogą je wykonywać osoby borykające się z kontuzjami odcinka lędźwiowego kręgosłupa w przeciwieństwie do klasycznego wiosłowania.</a:t>
            </a:r>
            <a:br>
              <a:rPr lang="pl-PL" sz="1600" dirty="0">
                <a:ea typeface="+mn-lt"/>
                <a:cs typeface="+mn-lt"/>
              </a:rPr>
            </a:br>
            <a:r>
              <a:rPr lang="pl-PL" sz="1600" dirty="0">
                <a:ea typeface="+mn-lt"/>
                <a:cs typeface="+mn-lt"/>
              </a:rPr>
              <a:t>Jaką jeszcze przewagę ma wiosłowanie sztangielką w porównaniu do wiosłowania sztangą? Przede wszystkim możliwość mocniejszego rozciągnięcia mięśni grzbietu poprzez mocniejsze wypuszczenie barku w przód oraz możliwość mocniejszego spięcia grzbietu dzięki mocniejszemu cofnięciu łokcia w szczytowej fazie przyciągania sztangielki. Oba te czynniki wpływają pozytywnie na powstawanie mikrouszkodzeń w mięśniach, które przyczynią się w przyszłości do rozrostu i pogrubienia włókien mięśniowych. Należy pamiętać, że większą siłę jesteśmy w stanie wygenerować podczas wiosłowania sztangielką jednorącz.</a:t>
            </a:r>
            <a:endParaRPr lang="pl-PL" sz="160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AA40C77A-8965-4D0B-B894-27378FFCA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036" y="2852382"/>
            <a:ext cx="3451069" cy="33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6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8FB36D-73B3-45EF-8CD4-221CCC8BE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35D7-DF12-420F-843A-1C5083D2B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E1335CB-04A6-41CD-AC77-4418E1C5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pl-PL" b="1" dirty="0"/>
              <a:t>Martwy ciąg klasyczny</a:t>
            </a:r>
            <a:endParaRPr lang="pl-PL" dirty="0"/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075380-80B5-4311-A604-BE708D2A8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214" y="2381577"/>
            <a:ext cx="5782586" cy="343303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1000"/>
              </a:lnSpc>
            </a:pPr>
            <a:r>
              <a:rPr lang="pl-PL" sz="1600" dirty="0">
                <a:ea typeface="+mn-lt"/>
                <a:cs typeface="+mn-lt"/>
              </a:rPr>
              <a:t>Tak naprawdę martwy ciąg jest ćwiczeniem angażującym prawie każdy mięsień naszego ciała podczas jednego ruchu. To dlatego należy ono do czołówki ćwiczeń siłowych. Oprócz wzmocnienia statycznego mięśni prostowników i korpusu oraz ogólnego pogrubienia pleców angażuje ono również wszystkie mięśnie dolnych partii ze szczególnym naciskiem na tylną taśmę.</a:t>
            </a:r>
            <a:br>
              <a:rPr lang="pl-PL" sz="1600" dirty="0">
                <a:ea typeface="+mn-lt"/>
                <a:cs typeface="+mn-lt"/>
              </a:rPr>
            </a:br>
            <a:r>
              <a:rPr lang="pl-PL" sz="1600" dirty="0">
                <a:ea typeface="+mn-lt"/>
                <a:cs typeface="+mn-lt"/>
              </a:rPr>
              <a:t>Jednak klasyczny martwy ciąg posiada pewną zaletę nie do przebicia przez jakiekolwiek inne ćwiczenie – a mianowicie nasila produkcję hormonów anabolicznych tak niezbędnych do skutecznej hipertrofii mięśni. Mowa tu o hormonach takich jak: testosteron, hormon wzrostu oraz IGF-1, czyli hormony niezwykle pożądane, jeśli chodzi o naturalną kulturystykę.</a:t>
            </a:r>
            <a:br>
              <a:rPr lang="pl-PL" sz="1600" dirty="0">
                <a:ea typeface="+mn-lt"/>
                <a:cs typeface="+mn-lt"/>
              </a:rPr>
            </a:br>
            <a:r>
              <a:rPr lang="pl-PL" sz="1600" dirty="0">
                <a:ea typeface="+mn-lt"/>
                <a:cs typeface="+mn-lt"/>
              </a:rPr>
              <a:t>Martwy ciąg jest kolejnym ćwiczeniem upodabniającym się do naturalnych wzorców ruchowych człowieka. Przecież każdy podnosi z ziemi przedmioty o różnej masie. W związku z naturalnością ruchu wykonywanie go jest wbrew pozorom bezpieczne u osób zdrowych pod warunkiem zachowania prawidłowej techniki.</a:t>
            </a:r>
            <a:endParaRPr lang="pl-PL" sz="1600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E4D2A70E-82CC-43C7-B9A2-686CA75E3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136" y="3355998"/>
            <a:ext cx="4012870" cy="235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2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8FB36D-73B3-45EF-8CD4-221CCC8BE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35D7-DF12-420F-843A-1C5083D2B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32EC95-8617-4765-B292-7A6C6243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pl-PL" sz="5600">
                <a:ea typeface="+mj-lt"/>
                <a:cs typeface="+mj-lt"/>
              </a:rPr>
              <a:t> </a:t>
            </a:r>
            <a:r>
              <a:rPr lang="pl-PL" sz="5600" b="1">
                <a:ea typeface="+mj-lt"/>
                <a:cs typeface="+mj-lt"/>
              </a:rPr>
              <a:t>Unoszenie rąk i nóg w leżeniu na brzuchu</a:t>
            </a:r>
            <a:endParaRPr lang="pl-PL" sz="56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EF8362-B562-42E4-803A-233F37661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784143"/>
            <a:ext cx="5782586" cy="34330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>
                <a:ea typeface="+mn-lt"/>
                <a:cs typeface="+mn-lt"/>
              </a:rPr>
              <a:t>Połóż się na brzuchu. Nogi i ręce wyprostuj na przedłużeniu ciała. Głowa i szyja powinny być przedłużeniem kręgosłupa. Utrzymuj czoło tuż nad podłożem. Cały czas delikatnie zbliżaj pępek do kręgosłupa. Unieś wyprostowane ręce i nogi. Zatrzymaj ruch na 2-3 sekundy. Wróć do pozycji wyjściowej i powtarzaj.</a:t>
            </a:r>
            <a:endParaRPr lang="pl-PL" sz="2400"/>
          </a:p>
        </p:txBody>
      </p:sp>
      <p:pic>
        <p:nvPicPr>
          <p:cNvPr id="4" name="Obraz 4" descr="Obraz zawierający osoba, leżące, kobieta, mężczyzna&#10;&#10;Opis wygenerowany automatycznie">
            <a:extLst>
              <a:ext uri="{FF2B5EF4-FFF2-40B4-BE49-F238E27FC236}">
                <a16:creationId xmlns:a16="http://schemas.microsoft.com/office/drawing/2014/main" id="{1E4DBFC4-6B3C-4EB0-A510-6216E7E7D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0" r="13217"/>
          <a:stretch/>
        </p:blipFill>
        <p:spPr>
          <a:xfrm>
            <a:off x="7533136" y="2852382"/>
            <a:ext cx="4012870" cy="33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97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8FB36D-73B3-45EF-8CD4-221CCC8BE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35D7-DF12-420F-843A-1C5083D2B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359517D-BA52-4E6A-ADE0-85EC58D3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pl-PL" sz="5600" b="1">
                <a:ea typeface="+mj-lt"/>
                <a:cs typeface="+mj-lt"/>
              </a:rPr>
              <a:t>Unoszenie ręki i nogi w klęku podpartym</a:t>
            </a:r>
            <a:endParaRPr lang="pl-PL" sz="56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AED6EC-8460-445C-AF9F-9AB4F0118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784143"/>
            <a:ext cx="5782586" cy="343303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1000"/>
              </a:lnSpc>
            </a:pPr>
            <a:r>
              <a:rPr lang="pl-PL" sz="2200">
                <a:ea typeface="+mn-lt"/>
                <a:cs typeface="+mn-lt"/>
              </a:rPr>
              <a:t>Przyjmij pozycję klęku podpartego: dłonie ustaw pod barkami, a kolana pod biodrami. Ciężar ciała rozłóż na dłonie i kolana. Kręgosłup utrzymuj w linii prostej. Jednocześnie unieś prawą rękę w przód, a lewą nogę w tył (i wyprostuj ją w kolanie). Tułów staraj się trzymać nieruchomo! Opuść rękę i nogę do pozycji wyjściowej. Powtarzaj unosząc na zmianę prawą rękę z lewą nogą i lewą rękę z prawą nogą.</a:t>
            </a:r>
            <a:endParaRPr lang="pl-PL" sz="2200"/>
          </a:p>
        </p:txBody>
      </p:sp>
      <p:pic>
        <p:nvPicPr>
          <p:cNvPr id="4" name="Obraz 4" descr="Obraz zawierający sport, budynek, woda, mężczyzna&#10;&#10;Opis wygenerowany automatycznie">
            <a:extLst>
              <a:ext uri="{FF2B5EF4-FFF2-40B4-BE49-F238E27FC236}">
                <a16:creationId xmlns:a16="http://schemas.microsoft.com/office/drawing/2014/main" id="{02B53A81-9493-4EB1-ACD2-3A83704FD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9" r="11699" b="1"/>
          <a:stretch/>
        </p:blipFill>
        <p:spPr>
          <a:xfrm>
            <a:off x="7533136" y="2852382"/>
            <a:ext cx="4012870" cy="33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27518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RegularSeed_2SEEDS">
      <a:dk1>
        <a:srgbClr val="000000"/>
      </a:dk1>
      <a:lt1>
        <a:srgbClr val="FFFFFF"/>
      </a:lt1>
      <a:dk2>
        <a:srgbClr val="3D3522"/>
      </a:dk2>
      <a:lt2>
        <a:srgbClr val="E2E8E8"/>
      </a:lt2>
      <a:accent1>
        <a:srgbClr val="B13B43"/>
      </a:accent1>
      <a:accent2>
        <a:srgbClr val="C34D86"/>
      </a:accent2>
      <a:accent3>
        <a:srgbClr val="C3764D"/>
      </a:accent3>
      <a:accent4>
        <a:srgbClr val="61B13B"/>
      </a:accent4>
      <a:accent5>
        <a:srgbClr val="48B753"/>
      </a:accent5>
      <a:accent6>
        <a:srgbClr val="3BB178"/>
      </a:accent6>
      <a:hlink>
        <a:srgbClr val="30928B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1344</Words>
  <Application>Microsoft Office PowerPoint</Application>
  <PresentationFormat>Panoramiczny</PresentationFormat>
  <Paragraphs>81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 Light</vt:lpstr>
      <vt:lpstr>Franklin Gothic Demi Cond</vt:lpstr>
      <vt:lpstr>Franklin Gothic Medium</vt:lpstr>
      <vt:lpstr>Wingdings</vt:lpstr>
      <vt:lpstr>JuxtaposeVTI</vt:lpstr>
      <vt:lpstr>Ćwiczenia na mięsnie grzbietu</vt:lpstr>
      <vt:lpstr>Dlaczego warto wzmacniać mięśnie pleców?</vt:lpstr>
      <vt:lpstr>Prezentacja programu PowerPoint</vt:lpstr>
      <vt:lpstr>Podciąganie na drążku nachwytem  </vt:lpstr>
      <vt:lpstr>Wiosłowanie sztangą w opadzie tułowia </vt:lpstr>
      <vt:lpstr>Wiosłowanie sztangielką jednorącz w oparciu o ławeczkę  </vt:lpstr>
      <vt:lpstr>Martwy ciąg klasyczny </vt:lpstr>
      <vt:lpstr> Unoszenie rąk i nóg w leżeniu na brzuchu</vt:lpstr>
      <vt:lpstr>Unoszenie ręki i nogi w klęku podpartym</vt:lpstr>
      <vt:lpstr>Unoszenie tułowia w leżeniu przodem</vt:lpstr>
      <vt:lpstr>Pilatesowy skłon</vt:lpstr>
      <vt:lpstr>PRZYCIĄGANIE LINKI WYCIĄGU GÓRNEGO W SIADZIE </vt:lpstr>
      <vt:lpstr>ŚCIĄGANIE DRĄŻKA/RĄCZKI WYCIĄGU GÓRNEGO W SIADZIE SZEROKIM UCHWYTEM (NACHWYT) </vt:lpstr>
      <vt:lpstr>PRZENOSZENIE SZTANGI W LEŻENIU NA ŁAWCE POZIOMEJ</vt:lpstr>
      <vt:lpstr>Prezentacja programu PowerPoint</vt:lpstr>
      <vt:lpstr>Ćwiczenia na mięśnie pleców w domu </vt:lpstr>
      <vt:lpstr>Przykłady zestawów ćwiczeń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Joanna Łukasik</cp:lastModifiedBy>
  <cp:revision>172</cp:revision>
  <dcterms:created xsi:type="dcterms:W3CDTF">2020-12-05T15:55:30Z</dcterms:created>
  <dcterms:modified xsi:type="dcterms:W3CDTF">2020-12-08T06:43:05Z</dcterms:modified>
</cp:coreProperties>
</file>