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8" r:id="rId9"/>
    <p:sldId id="307" r:id="rId10"/>
    <p:sldId id="309" r:id="rId11"/>
    <p:sldId id="311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</p:sldIdLst>
  <p:sldSz cx="9144000" cy="5143500" type="screen16x9"/>
  <p:notesSz cx="6888163" cy="100203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  <a:srgbClr val="EAEAEA"/>
    <a:srgbClr val="EEEEEE"/>
    <a:srgbClr val="E6E6E6"/>
    <a:srgbClr val="F0F0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862" autoAdjust="0"/>
    <p:restoredTop sz="94660"/>
  </p:normalViewPr>
  <p:slideViewPr>
    <p:cSldViewPr>
      <p:cViewPr>
        <p:scale>
          <a:sx n="100" d="100"/>
          <a:sy n="100" d="100"/>
        </p:scale>
        <p:origin x="-1200" y="-3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9F569-1C30-4F69-BF3E-5B7025E26FAF}" type="datetimeFigureOut">
              <a:rPr lang="pl-PL" smtClean="0"/>
              <a:pPr/>
              <a:t>26.10.2020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78CB3-7D34-4A97-A71B-636E545140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53378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26.10.2020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7065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26.10.2020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09683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26.10.2020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978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26.10.2020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2018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26.10.2020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5408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26.10.2020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3426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26.10.2020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3245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26.10.2020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1743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26.10.2020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1553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26.10.2020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0872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26.10.2020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5872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4BFBA-BCE2-4947-A85F-5CF866415135}" type="datetimeFigureOut">
              <a:rPr lang="pl-PL" smtClean="0"/>
              <a:pPr/>
              <a:t>26.10.2020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8059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51520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TYTUŁ SLAJDU</a:t>
            </a:r>
          </a:p>
        </p:txBody>
      </p:sp>
      <p:pic>
        <p:nvPicPr>
          <p:cNvPr id="1027" name="Picture 3" descr="G:\Users\Karol\Documents\Google Dysk\SFIA\Wpsolpraca z MON\Zadania publiczne\2017\Progam edu\Grafiki\Przedsiewziec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155926"/>
            <a:ext cx="3702968" cy="97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Users\Karol\Documents\Google Dysk\SFIA\Wpsolpraca z MON\Zadania publiczne\2017\Progam edu\Zalaczniki\Proobronni logo v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7548"/>
            <a:ext cx="994978" cy="58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G:\Users\Karol\Desktop\Program Proorbornni\naglowek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0" t="2038" r="30343" b="-2038"/>
          <a:stretch/>
        </p:blipFill>
        <p:spPr bwMode="auto">
          <a:xfrm>
            <a:off x="-1" y="987574"/>
            <a:ext cx="9144001" cy="216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dtytuł 2"/>
          <p:cNvSpPr txBox="1">
            <a:spLocks/>
          </p:cNvSpPr>
          <p:nvPr/>
        </p:nvSpPr>
        <p:spPr>
          <a:xfrm>
            <a:off x="1578664" y="3449422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1" y="1413065"/>
            <a:ext cx="9143999" cy="131445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</a:rPr>
              <a:t>OCHRONA I OBRONA OBIEKTÓW</a:t>
            </a:r>
          </a:p>
        </p:txBody>
      </p:sp>
      <p:sp>
        <p:nvSpPr>
          <p:cNvPr id="10" name="Podtytuł 2"/>
          <p:cNvSpPr txBox="1">
            <a:spLocks/>
          </p:cNvSpPr>
          <p:nvPr/>
        </p:nvSpPr>
        <p:spPr>
          <a:xfrm>
            <a:off x="0" y="3435846"/>
            <a:ext cx="9143999" cy="6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RODZAJE </a:t>
            </a:r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ZAGROŻEŃ OSÓB I </a:t>
            </a:r>
            <a:r>
              <a:rPr lang="pl-PL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MIENIA.</a:t>
            </a:r>
            <a:endParaRPr lang="pl-PL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6608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699542"/>
            <a:ext cx="7922653" cy="410445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Działanie w celu przystosowania chronionego obiektu i terenu wokół obiektu do czynnej </a:t>
            </a:r>
            <a:b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obrony wiążącej się z użyciem broni.</a:t>
            </a:r>
          </a:p>
          <a:p>
            <a:pPr algn="l">
              <a:lnSpc>
                <a:spcPct val="150000"/>
              </a:lnSpc>
            </a:pPr>
            <a:endParaRPr lang="pl-PL" sz="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pl-PL" sz="1400" b="1" dirty="0" smtClean="0">
                <a:solidFill>
                  <a:srgbClr val="C00000"/>
                </a:solidFill>
              </a:rPr>
              <a:t>Materiały do fortyfikacji obiektów: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drewno,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ziemia,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kamienie, piasek (worki z piaskiem),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elementy prefabrykowane z żelbetu i stali (jeże betonowe, stalowe).</a:t>
            </a:r>
            <a:endParaRPr lang="pl-P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39552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FORTYFIKACJA OBIEKTÓW</a:t>
            </a:r>
          </a:p>
        </p:txBody>
      </p:sp>
      <p:sp>
        <p:nvSpPr>
          <p:cNvPr id="5" name="Podtytuł 2"/>
          <p:cNvSpPr txBox="1">
            <a:spLocks/>
          </p:cNvSpPr>
          <p:nvPr/>
        </p:nvSpPr>
        <p:spPr>
          <a:xfrm>
            <a:off x="616794" y="3631332"/>
            <a:ext cx="7921767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Wykonując prace fortyfikacyjne, należy w maksymalnym stopniu wykorzystać właściwości </a:t>
            </a:r>
            <a:b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ochronne i maskujące terenu w celu ukrycia osób, środków ogniowych </a:t>
            </a:r>
            <a:b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oraz sprzętu przed oddziaływaniem przeciwnika.</a:t>
            </a: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37779" y="3579862"/>
            <a:ext cx="8072790" cy="1203598"/>
          </a:xfrm>
          <a:prstGeom prst="rect">
            <a:avLst/>
          </a:prstGeom>
          <a:noFill/>
          <a:ln cap="rnd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95933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699542"/>
            <a:ext cx="7922653" cy="39604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Podział zagrożeń ze względu na źródło: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zagrożenia naturalne (losowe),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zagrożenia wynikające z działalności człowieka,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zagrożenia wynikające z sytuacji społecznej lub politycznej.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5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Podział zagrożeń ze względu na lokalizację zagrożenia: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zagrożenia wewnętrzne,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zagrożenia zewnętrzne.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5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Podział zagrożeń ze względu na skutek zagrożenia: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zagrożenia oddziałujące na ludzi przebywających w obiekcie i rejonie obiektu,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zagrożenia oddziałujące na obiekt, jego urządzenia i wyposażenie.</a:t>
            </a:r>
            <a:endParaRPr lang="pl-P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539552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ZAGROŻENIA OBIEKTÓW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57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987574"/>
            <a:ext cx="7922653" cy="39604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Czynniki wpływające na stopień zagrożenia i bezpieczeństwo obiektu: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znaczenie strategiczne,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zawartość obiektu,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sytuacja polityczna lub wewnętrzna państwa,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istniejący poziom przestępczości,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stopień zagrożenia terrorystycznego,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położenie i otoczenie obiektu,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konstrukcja i stan techniczny obiektu,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 ochrony obiektu.</a:t>
            </a: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539552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ZAGROŻENIA OBIEKTÓW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7332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1275606"/>
            <a:ext cx="7922653" cy="39604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l-PL" sz="1600" b="1" dirty="0" smtClean="0">
                <a:solidFill>
                  <a:srgbClr val="C00000"/>
                </a:solidFill>
              </a:rPr>
              <a:t>NATURALNE:</a:t>
            </a:r>
            <a:endParaRPr lang="pl-PL" sz="1600" b="1" dirty="0">
              <a:solidFill>
                <a:srgbClr val="C00000"/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katastrofy naturalne – trzęsienia ziemi, pożary, powodzie, opady atmosferyczne, wiatry, sztormy,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katastrofy przemysłowe – zawał górniczy, wybuch pieca, rozszczelnienie rurociągu,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działania gryzoni lub insektów,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stężenia niebezpiecznych substancji w powietrzu.</a:t>
            </a: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539552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FORMY ZAGROŻEŃ OBIEKTÓW I OSÓB</a:t>
            </a:r>
          </a:p>
        </p:txBody>
      </p:sp>
    </p:spTree>
    <p:extLst>
      <p:ext uri="{BB962C8B-B14F-4D97-AF65-F5344CB8AC3E}">
        <p14:creationId xmlns:p14="http://schemas.microsoft.com/office/powerpoint/2010/main" xmlns="" val="659713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699542"/>
            <a:ext cx="7922653" cy="39604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endParaRPr lang="pl-PL" sz="1600" b="1" dirty="0" smtClean="0">
              <a:solidFill>
                <a:srgbClr val="C0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pl-PL" sz="1600" b="1" dirty="0" smtClean="0">
                <a:solidFill>
                  <a:srgbClr val="C00000"/>
                </a:solidFill>
              </a:rPr>
              <a:t>WYNIKAJĄCE </a:t>
            </a:r>
            <a:r>
              <a:rPr lang="pl-PL" sz="1600" b="1" dirty="0">
                <a:solidFill>
                  <a:srgbClr val="C00000"/>
                </a:solidFill>
              </a:rPr>
              <a:t>Z DZIAŁALNOŚCI CZŁOWIEKA </a:t>
            </a:r>
            <a:r>
              <a:rPr lang="pl-PL" sz="1600" b="1" dirty="0" smtClean="0">
                <a:solidFill>
                  <a:srgbClr val="C00000"/>
                </a:solidFill>
              </a:rPr>
              <a:t>– ZEWNĘTRZNE:</a:t>
            </a:r>
            <a:endParaRPr lang="pl-PL" sz="1600" b="1" dirty="0">
              <a:solidFill>
                <a:srgbClr val="C00000"/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wtargnięcia do obiektu,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zakłócanie porządku i niszczenie mienia,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włamania do obiektu i kradzieże mienia i informacji,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blokada obiektu,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zamieszki lub demonstracje w otoczeniu obiektu,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wypadki komunikacyjne.</a:t>
            </a:r>
            <a:endParaRPr lang="pl-PL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FORMY ZAGROŻEŃ OBIEKTÓW I OSÓB</a:t>
            </a:r>
          </a:p>
        </p:txBody>
      </p:sp>
    </p:spTree>
    <p:extLst>
      <p:ext uri="{BB962C8B-B14F-4D97-AF65-F5344CB8AC3E}">
        <p14:creationId xmlns:p14="http://schemas.microsoft.com/office/powerpoint/2010/main" xmlns="" val="292447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699542"/>
            <a:ext cx="7922653" cy="39604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endParaRPr lang="pl-PL" sz="1600" b="1" dirty="0" smtClean="0">
              <a:solidFill>
                <a:srgbClr val="C0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pl-PL" sz="1600" b="1" dirty="0" smtClean="0">
                <a:solidFill>
                  <a:srgbClr val="C00000"/>
                </a:solidFill>
              </a:rPr>
              <a:t>WYNIKAJĄCE </a:t>
            </a:r>
            <a:r>
              <a:rPr lang="pl-PL" sz="1600" b="1" dirty="0">
                <a:solidFill>
                  <a:srgbClr val="C00000"/>
                </a:solidFill>
              </a:rPr>
              <a:t>Z DZIAŁALNOŚCI CZŁOWIEKA </a:t>
            </a:r>
            <a:r>
              <a:rPr lang="pl-PL" sz="1600" b="1" dirty="0" smtClean="0">
                <a:solidFill>
                  <a:srgbClr val="C00000"/>
                </a:solidFill>
              </a:rPr>
              <a:t>– WEWNĘTRZNE:</a:t>
            </a:r>
            <a:endParaRPr lang="pl-PL" sz="1600" b="1" dirty="0">
              <a:solidFill>
                <a:srgbClr val="C00000"/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niszczenie mienia na terenie obiektu,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kradzieże mienia i informacji,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szpiegostwo przemysłowe i wywiadowcze,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okupacja pomieszczeń w obiekcie lub całego obiektu,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awarie systemów technicznych obiektu.</a:t>
            </a:r>
            <a:endParaRPr lang="pl-PL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FORMY ZAGROŻEŃ OBIEKTÓW I OSÓB</a:t>
            </a:r>
          </a:p>
        </p:txBody>
      </p:sp>
    </p:spTree>
    <p:extLst>
      <p:ext uri="{BB962C8B-B14F-4D97-AF65-F5344CB8AC3E}">
        <p14:creationId xmlns:p14="http://schemas.microsoft.com/office/powerpoint/2010/main" xmlns="" val="3091635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699542"/>
            <a:ext cx="7922653" cy="39604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endParaRPr lang="pl-PL" sz="1600" b="1" dirty="0" smtClean="0">
              <a:solidFill>
                <a:srgbClr val="C0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pl-PL" sz="1600" b="1" dirty="0" smtClean="0">
                <a:solidFill>
                  <a:srgbClr val="C00000"/>
                </a:solidFill>
              </a:rPr>
              <a:t>WYNIKAJĄCE </a:t>
            </a:r>
            <a:r>
              <a:rPr lang="pl-PL" sz="1600" b="1" dirty="0">
                <a:solidFill>
                  <a:srgbClr val="C00000"/>
                </a:solidFill>
              </a:rPr>
              <a:t>Z DZIAŁALNOŚCI CZŁOWIEKA – Z UŻYCIEM </a:t>
            </a:r>
            <a:r>
              <a:rPr lang="pl-PL" sz="1600" b="1" dirty="0" smtClean="0">
                <a:solidFill>
                  <a:srgbClr val="C00000"/>
                </a:solidFill>
              </a:rPr>
              <a:t>BRONI:</a:t>
            </a:r>
            <a:endParaRPr lang="pl-PL" sz="1600" b="1" dirty="0">
              <a:solidFill>
                <a:srgbClr val="C00000"/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napady i ataki ogniowe na obiekt,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porwania osób,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wzięcie zakładnika na terenie obiektu,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likwidacje osób na terenie obiektu,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zamachy bombowe,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podłożenie niebezpiecznego ładunku,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atak lotniczy.</a:t>
            </a:r>
            <a:endParaRPr lang="pl-PL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FORMY ZAGROŻEŃ OBIEKTÓW I OSÓB</a:t>
            </a:r>
          </a:p>
        </p:txBody>
      </p:sp>
    </p:spTree>
    <p:extLst>
      <p:ext uri="{BB962C8B-B14F-4D97-AF65-F5344CB8AC3E}">
        <p14:creationId xmlns:p14="http://schemas.microsoft.com/office/powerpoint/2010/main" xmlns="" val="1690555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3687" y="2427734"/>
            <a:ext cx="7846746" cy="8640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Prewencyjną metodą zapobiegania zagrożeniom obiektów i osób jest utworzenie </a:t>
            </a:r>
          </a:p>
          <a:p>
            <a:pPr>
              <a:lnSpc>
                <a:spcPct val="150000"/>
              </a:lnSpc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planu i wdrożenie systemu ochrony obiektu.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539552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ZAGROŻENIA OBIEKTÓW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11560" y="1995686"/>
            <a:ext cx="7848872" cy="1798460"/>
          </a:xfrm>
          <a:prstGeom prst="rect">
            <a:avLst/>
          </a:prstGeom>
          <a:noFill/>
          <a:ln cap="rnd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67202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699542"/>
            <a:ext cx="7922653" cy="39604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endParaRPr lang="pl-PL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 proces planowania systemu ochrony obiektu składają się: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ocena obiektu i jego otoczenia,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analiza i ocena zagrożeń,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analiza zadania,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koncepcja systemu ochrony obiektu,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kalkulacja sił i środków,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ocena zmian w obiekcie.</a:t>
            </a:r>
            <a:endParaRPr lang="pl-PL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539552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PLANOWANIA SYSTEMU OCHRONY OBIEKTU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4672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699542"/>
            <a:ext cx="7922653" cy="39604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endParaRPr lang="pl-PL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Organizując system ochrony obiektu należy uwzględnić: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dobór personelu do ochrony obiektu,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dobór środków technicznych do ochrony obiektu,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stworzenie struktury ochrony,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organizacja podsystemów kierowania i łączności,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zgrywanie systemów ochrony,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bieżące monitorowanie i kontrolowanie personelu ochraniającego,</a:t>
            </a:r>
            <a:b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oraz funkcjonowania elementów systemu ochronnego.</a:t>
            </a: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539552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ORGANIZACJA SYSTEMU OCHRONY OBIEKTU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39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539552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OCHRONA I OBRONA OBIEKTÓW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  <p:grpSp>
        <p:nvGrpSpPr>
          <p:cNvPr id="2" name="Grupa 1"/>
          <p:cNvGrpSpPr/>
          <p:nvPr/>
        </p:nvGrpSpPr>
        <p:grpSpPr>
          <a:xfrm>
            <a:off x="323528" y="915566"/>
            <a:ext cx="8568952" cy="4209846"/>
            <a:chOff x="323528" y="915566"/>
            <a:chExt cx="8568952" cy="4209846"/>
          </a:xfrm>
        </p:grpSpPr>
        <p:sp>
          <p:nvSpPr>
            <p:cNvPr id="5" name="Prostokąt 4"/>
            <p:cNvSpPr/>
            <p:nvPr/>
          </p:nvSpPr>
          <p:spPr>
            <a:xfrm>
              <a:off x="323528" y="915566"/>
              <a:ext cx="8568952" cy="39604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323528" y="915566"/>
              <a:ext cx="21291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PERYFERYJNEJ</a:t>
              </a:r>
            </a:p>
          </p:txBody>
        </p:sp>
        <p:sp>
          <p:nvSpPr>
            <p:cNvPr id="9" name="Prostokąt 8"/>
            <p:cNvSpPr/>
            <p:nvPr/>
          </p:nvSpPr>
          <p:spPr>
            <a:xfrm>
              <a:off x="467544" y="1275606"/>
              <a:ext cx="6336704" cy="3312368"/>
            </a:xfrm>
            <a:prstGeom prst="rect">
              <a:avLst/>
            </a:prstGeom>
            <a:solidFill>
              <a:schemeClr val="accent3">
                <a:lumMod val="75000"/>
                <a:alpha val="44000"/>
              </a:schemeClr>
            </a:solidFill>
            <a:ln>
              <a:solidFill>
                <a:schemeClr val="accent3">
                  <a:lumMod val="7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ole tekstowe 10"/>
            <p:cNvSpPr txBox="1"/>
            <p:nvPr/>
          </p:nvSpPr>
          <p:spPr>
            <a:xfrm>
              <a:off x="467544" y="1286206"/>
              <a:ext cx="29081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ZEWNĘTRZEJ OBWODOWEJ</a:t>
              </a: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5148064" y="1275606"/>
              <a:ext cx="171553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>
                  <a:solidFill>
                    <a:schemeClr val="accent3">
                      <a:lumMod val="50000"/>
                    </a:schemeClr>
                  </a:solidFill>
                </a:rPr>
                <a:t>OGRODZENIE ZEWĘTRZNE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683568" y="1537216"/>
              <a:ext cx="5904656" cy="2834734"/>
            </a:xfrm>
            <a:prstGeom prst="rect">
              <a:avLst/>
            </a:prstGeom>
            <a:solidFill>
              <a:schemeClr val="accent3">
                <a:lumMod val="50000"/>
                <a:alpha val="33000"/>
              </a:schemeClr>
            </a:solidFill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4860032" y="1552168"/>
              <a:ext cx="17764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>
                  <a:solidFill>
                    <a:schemeClr val="accent3">
                      <a:lumMod val="50000"/>
                    </a:schemeClr>
                  </a:solidFill>
                </a:rPr>
                <a:t>OGRODZENIE WEWĘTRZNE</a:t>
              </a: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899592" y="1693573"/>
              <a:ext cx="2880320" cy="253436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1115616" y="1813778"/>
              <a:ext cx="2448272" cy="8299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MAGAZYN BRONI</a:t>
              </a: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1115616" y="3291830"/>
              <a:ext cx="2448272" cy="8299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MAGAZYN AMUNICJI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107544" y="1816617"/>
              <a:ext cx="22028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WEWNĘTRZNEJ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1145017" y="3291830"/>
              <a:ext cx="22028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WEWNĘTRZNEJ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899592" y="2723460"/>
              <a:ext cx="288032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100" b="1" dirty="0"/>
                <a:t>STREFA OCHRONY ZEWNĘTRZNEJ BEZPOŚREDNIEJ</a:t>
              </a:r>
            </a:p>
          </p:txBody>
        </p:sp>
        <p:grpSp>
          <p:nvGrpSpPr>
            <p:cNvPr id="30" name="Grupa 29"/>
            <p:cNvGrpSpPr/>
            <p:nvPr/>
          </p:nvGrpSpPr>
          <p:grpSpPr>
            <a:xfrm>
              <a:off x="6588224" y="3219822"/>
              <a:ext cx="216024" cy="685964"/>
              <a:chOff x="6588224" y="3435846"/>
              <a:chExt cx="216024" cy="685964"/>
            </a:xfrm>
          </p:grpSpPr>
          <p:sp>
            <p:nvSpPr>
              <p:cNvPr id="22" name="Prostokąt 21"/>
              <p:cNvSpPr/>
              <p:nvPr/>
            </p:nvSpPr>
            <p:spPr>
              <a:xfrm>
                <a:off x="6588224" y="3435846"/>
                <a:ext cx="216024" cy="685964"/>
              </a:xfrm>
              <a:prstGeom prst="rect">
                <a:avLst/>
              </a:prstGeom>
              <a:noFill/>
              <a:ln w="285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/>
              </a:p>
            </p:txBody>
          </p:sp>
          <p:cxnSp>
            <p:nvCxnSpPr>
              <p:cNvPr id="24" name="Łącznik prosty 23"/>
              <p:cNvCxnSpPr/>
              <p:nvPr/>
            </p:nvCxnSpPr>
            <p:spPr>
              <a:xfrm>
                <a:off x="6588224" y="3435846"/>
                <a:ext cx="216024" cy="685964"/>
              </a:xfrm>
              <a:prstGeom prst="line">
                <a:avLst/>
              </a:prstGeom>
              <a:ln w="254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>
              <a:xfrm flipV="1">
                <a:off x="6588224" y="3435846"/>
                <a:ext cx="216024" cy="685964"/>
              </a:xfrm>
              <a:prstGeom prst="line">
                <a:avLst/>
              </a:prstGeom>
              <a:ln w="254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pole tekstowe 30"/>
            <p:cNvSpPr txBox="1"/>
            <p:nvPr/>
          </p:nvSpPr>
          <p:spPr>
            <a:xfrm>
              <a:off x="4403058" y="2785014"/>
              <a:ext cx="16284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>
                  <a:solidFill>
                    <a:srgbClr val="003300"/>
                  </a:solidFill>
                </a:rPr>
                <a:t>TEREN TECHNICZNY</a:t>
              </a:r>
            </a:p>
          </p:txBody>
        </p:sp>
        <p:sp>
          <p:nvSpPr>
            <p:cNvPr id="1024" name="Prostokąt 1023"/>
            <p:cNvSpPr/>
            <p:nvPr/>
          </p:nvSpPr>
          <p:spPr>
            <a:xfrm>
              <a:off x="6804248" y="3219822"/>
              <a:ext cx="2088232" cy="685964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cxnSp>
          <p:nvCxnSpPr>
            <p:cNvPr id="1027" name="Łącznik prosty 1026"/>
            <p:cNvCxnSpPr/>
            <p:nvPr/>
          </p:nvCxnSpPr>
          <p:spPr>
            <a:xfrm flipV="1">
              <a:off x="8100392" y="3553440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Łącznik prosty 35"/>
            <p:cNvCxnSpPr/>
            <p:nvPr/>
          </p:nvCxnSpPr>
          <p:spPr>
            <a:xfrm flipV="1">
              <a:off x="7842981" y="3210458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pole tekstowe 36"/>
            <p:cNvSpPr txBox="1"/>
            <p:nvPr/>
          </p:nvSpPr>
          <p:spPr>
            <a:xfrm>
              <a:off x="7215275" y="2953530"/>
              <a:ext cx="13628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PUNKT KONTROLNY</a:t>
              </a:r>
            </a:p>
          </p:txBody>
        </p:sp>
        <p:sp>
          <p:nvSpPr>
            <p:cNvPr id="39" name="pole tekstowe 38"/>
            <p:cNvSpPr txBox="1"/>
            <p:nvPr/>
          </p:nvSpPr>
          <p:spPr>
            <a:xfrm>
              <a:off x="2976788" y="4863802"/>
              <a:ext cx="32624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100" b="1" dirty="0"/>
                <a:t>SCHEMAT STREF OCHRONY OBIEKTU WOJSKOWEGO</a:t>
              </a:r>
            </a:p>
          </p:txBody>
        </p:sp>
        <p:cxnSp>
          <p:nvCxnSpPr>
            <p:cNvPr id="27" name="Łącznik prosty 26"/>
            <p:cNvCxnSpPr/>
            <p:nvPr/>
          </p:nvCxnSpPr>
          <p:spPr>
            <a:xfrm flipV="1">
              <a:off x="8388424" y="3219822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238366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51520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TYTUŁ SLAJDU</a:t>
            </a:r>
          </a:p>
        </p:txBody>
      </p:sp>
      <p:pic>
        <p:nvPicPr>
          <p:cNvPr id="1027" name="Picture 3" descr="G:\Users\Karol\Documents\Google Dysk\SFIA\Wpsolpraca z MON\Zadania publiczne\2017\Progam edu\Grafiki\Przedsiewziec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155926"/>
            <a:ext cx="3702968" cy="97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Users\Karol\Documents\Google Dysk\SFIA\Wpsolpraca z MON\Zadania publiczne\2017\Progam edu\Zalaczniki\Proobronni logo v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7548"/>
            <a:ext cx="994978" cy="58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G:\Users\Karol\Desktop\Program Proorbornni\naglowek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0" t="2038" r="30343" b="-2038"/>
          <a:stretch/>
        </p:blipFill>
        <p:spPr bwMode="auto">
          <a:xfrm>
            <a:off x="-1" y="987574"/>
            <a:ext cx="9144001" cy="216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dtytuł 2"/>
          <p:cNvSpPr txBox="1">
            <a:spLocks/>
          </p:cNvSpPr>
          <p:nvPr/>
        </p:nvSpPr>
        <p:spPr>
          <a:xfrm>
            <a:off x="1578664" y="3449422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10" name="Podtytuł 2"/>
          <p:cNvSpPr txBox="1">
            <a:spLocks/>
          </p:cNvSpPr>
          <p:nvPr/>
        </p:nvSpPr>
        <p:spPr>
          <a:xfrm>
            <a:off x="0" y="3435846"/>
            <a:ext cx="9143999" cy="6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pole tekstowe 2"/>
          <p:cNvSpPr txBox="1"/>
          <p:nvPr/>
        </p:nvSpPr>
        <p:spPr>
          <a:xfrm>
            <a:off x="2274033" y="1779662"/>
            <a:ext cx="45959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4000" b="1" dirty="0">
                <a:solidFill>
                  <a:schemeClr val="bg1"/>
                </a:solidFill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xmlns="" val="2179388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539552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OCHRONA I OBRONA OBIEKTÓW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323527" y="915566"/>
            <a:ext cx="8568953" cy="4209846"/>
            <a:chOff x="323527" y="915566"/>
            <a:chExt cx="8568953" cy="4209846"/>
          </a:xfrm>
        </p:grpSpPr>
        <p:sp>
          <p:nvSpPr>
            <p:cNvPr id="5" name="Prostokąt 4"/>
            <p:cNvSpPr/>
            <p:nvPr/>
          </p:nvSpPr>
          <p:spPr>
            <a:xfrm>
              <a:off x="323528" y="915566"/>
              <a:ext cx="8568952" cy="39604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323528" y="915566"/>
              <a:ext cx="21291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PERYFERYJNEJ</a:t>
              </a:r>
            </a:p>
          </p:txBody>
        </p:sp>
        <p:sp>
          <p:nvSpPr>
            <p:cNvPr id="9" name="Prostokąt 8"/>
            <p:cNvSpPr/>
            <p:nvPr/>
          </p:nvSpPr>
          <p:spPr>
            <a:xfrm>
              <a:off x="467544" y="1275606"/>
              <a:ext cx="6336704" cy="3312368"/>
            </a:xfrm>
            <a:prstGeom prst="rect">
              <a:avLst/>
            </a:prstGeom>
            <a:solidFill>
              <a:schemeClr val="accent3">
                <a:lumMod val="75000"/>
                <a:alpha val="44000"/>
              </a:schemeClr>
            </a:solidFill>
            <a:ln>
              <a:solidFill>
                <a:schemeClr val="accent3">
                  <a:lumMod val="7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ole tekstowe 10"/>
            <p:cNvSpPr txBox="1"/>
            <p:nvPr/>
          </p:nvSpPr>
          <p:spPr>
            <a:xfrm>
              <a:off x="467544" y="1286206"/>
              <a:ext cx="29081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ZEWNĘTRZEJ OBWODOWEJ</a:t>
              </a: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5148064" y="1275606"/>
              <a:ext cx="171553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>
                  <a:solidFill>
                    <a:schemeClr val="accent3">
                      <a:lumMod val="50000"/>
                    </a:schemeClr>
                  </a:solidFill>
                </a:rPr>
                <a:t>OGRODZENIE ZEWĘTRZNE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683568" y="1537216"/>
              <a:ext cx="5904656" cy="2834734"/>
            </a:xfrm>
            <a:prstGeom prst="rect">
              <a:avLst/>
            </a:prstGeom>
            <a:solidFill>
              <a:schemeClr val="accent3">
                <a:lumMod val="50000"/>
                <a:alpha val="33000"/>
              </a:schemeClr>
            </a:solidFill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4860032" y="1552168"/>
              <a:ext cx="17764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>
                  <a:solidFill>
                    <a:schemeClr val="accent3">
                      <a:lumMod val="50000"/>
                    </a:schemeClr>
                  </a:solidFill>
                </a:rPr>
                <a:t>OGRODZENIE WEWĘTRZNE</a:t>
              </a: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899592" y="1693573"/>
              <a:ext cx="2880320" cy="253436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1115616" y="1813778"/>
              <a:ext cx="2448272" cy="8299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MAGAZYN BRONI</a:t>
              </a: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1115616" y="3291830"/>
              <a:ext cx="2448272" cy="8299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MAGAZYN AMUNICJI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107544" y="1816617"/>
              <a:ext cx="22028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WEWNĘTRZNEJ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1145017" y="3291830"/>
              <a:ext cx="22028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WEWNĘTRZNEJ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899592" y="2723460"/>
              <a:ext cx="288032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100" b="1" dirty="0"/>
                <a:t>STREFA OCHRONY ZEWNĘTRZNEJ BEZPOŚREDNIEJ</a:t>
              </a:r>
            </a:p>
          </p:txBody>
        </p:sp>
        <p:grpSp>
          <p:nvGrpSpPr>
            <p:cNvPr id="30" name="Grupa 29"/>
            <p:cNvGrpSpPr/>
            <p:nvPr/>
          </p:nvGrpSpPr>
          <p:grpSpPr>
            <a:xfrm>
              <a:off x="6588224" y="3219822"/>
              <a:ext cx="216024" cy="685964"/>
              <a:chOff x="6588224" y="3435846"/>
              <a:chExt cx="216024" cy="685964"/>
            </a:xfrm>
          </p:grpSpPr>
          <p:sp>
            <p:nvSpPr>
              <p:cNvPr id="22" name="Prostokąt 21"/>
              <p:cNvSpPr/>
              <p:nvPr/>
            </p:nvSpPr>
            <p:spPr>
              <a:xfrm>
                <a:off x="6588224" y="3435846"/>
                <a:ext cx="216024" cy="685964"/>
              </a:xfrm>
              <a:prstGeom prst="rect">
                <a:avLst/>
              </a:prstGeom>
              <a:noFill/>
              <a:ln w="285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/>
              </a:p>
            </p:txBody>
          </p:sp>
          <p:cxnSp>
            <p:nvCxnSpPr>
              <p:cNvPr id="24" name="Łącznik prosty 23"/>
              <p:cNvCxnSpPr/>
              <p:nvPr/>
            </p:nvCxnSpPr>
            <p:spPr>
              <a:xfrm>
                <a:off x="6588224" y="3435846"/>
                <a:ext cx="216024" cy="685964"/>
              </a:xfrm>
              <a:prstGeom prst="line">
                <a:avLst/>
              </a:prstGeom>
              <a:ln w="254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>
              <a:xfrm flipV="1">
                <a:off x="6588224" y="3435846"/>
                <a:ext cx="216024" cy="685964"/>
              </a:xfrm>
              <a:prstGeom prst="line">
                <a:avLst/>
              </a:prstGeom>
              <a:ln w="254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pole tekstowe 30"/>
            <p:cNvSpPr txBox="1"/>
            <p:nvPr/>
          </p:nvSpPr>
          <p:spPr>
            <a:xfrm>
              <a:off x="4403058" y="2785014"/>
              <a:ext cx="16284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>
                  <a:solidFill>
                    <a:srgbClr val="003300"/>
                  </a:solidFill>
                </a:rPr>
                <a:t>TEREN TECHNICZNY</a:t>
              </a:r>
            </a:p>
          </p:txBody>
        </p:sp>
        <p:sp>
          <p:nvSpPr>
            <p:cNvPr id="1024" name="Prostokąt 1023"/>
            <p:cNvSpPr/>
            <p:nvPr/>
          </p:nvSpPr>
          <p:spPr>
            <a:xfrm>
              <a:off x="6804248" y="3219822"/>
              <a:ext cx="2088232" cy="685964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cxnSp>
          <p:nvCxnSpPr>
            <p:cNvPr id="1027" name="Łącznik prosty 1026"/>
            <p:cNvCxnSpPr/>
            <p:nvPr/>
          </p:nvCxnSpPr>
          <p:spPr>
            <a:xfrm flipV="1">
              <a:off x="8100392" y="3553440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Łącznik prosty 35"/>
            <p:cNvCxnSpPr/>
            <p:nvPr/>
          </p:nvCxnSpPr>
          <p:spPr>
            <a:xfrm flipV="1">
              <a:off x="7842981" y="3210458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pole tekstowe 36"/>
            <p:cNvSpPr txBox="1"/>
            <p:nvPr/>
          </p:nvSpPr>
          <p:spPr>
            <a:xfrm>
              <a:off x="7215275" y="2953530"/>
              <a:ext cx="13628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PUNKT KONTROLNY</a:t>
              </a:r>
            </a:p>
          </p:txBody>
        </p:sp>
        <p:sp>
          <p:nvSpPr>
            <p:cNvPr id="39" name="pole tekstowe 38"/>
            <p:cNvSpPr txBox="1"/>
            <p:nvPr/>
          </p:nvSpPr>
          <p:spPr>
            <a:xfrm>
              <a:off x="2976788" y="4863802"/>
              <a:ext cx="32624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100" b="1" dirty="0"/>
                <a:t>SCHEMAT STREF OCHRONY OBIEKTU WOJSKOWEGO</a:t>
              </a:r>
            </a:p>
          </p:txBody>
        </p:sp>
        <p:sp>
          <p:nvSpPr>
            <p:cNvPr id="2" name="Dymek mowy: prostokąt 1"/>
            <p:cNvSpPr/>
            <p:nvPr/>
          </p:nvSpPr>
          <p:spPr>
            <a:xfrm>
              <a:off x="323527" y="1275607"/>
              <a:ext cx="3672409" cy="1685146"/>
            </a:xfrm>
            <a:prstGeom prst="wedgeRectCallout">
              <a:avLst>
                <a:gd name="adj1" fmla="val -20833"/>
                <a:gd name="adj2" fmla="val -5969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Wydzielony obszar terenu poza ogrodzeniem zewnętrznym obiektu wojskowego. W strefie tej nie instaluje się urządzeń </a:t>
              </a:r>
              <a:b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 systemów alarmowych, natomiast utrzymuje się pas ziemi </a:t>
              </a:r>
              <a:b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 szerokości 25 m, wolny od wysokich zarośli, krzewów i traw, umożliwiający wgląd w teren przyległy do chronionego obiektu. Pasa tego nie utrzymuje się w przypadku, gdy strefa ochrony peryferyjnej obejmuje obszar nie będący terenem wojskowym.</a:t>
              </a:r>
            </a:p>
            <a:p>
              <a: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Aktywna ochrona fizyczna oraz rozpoznanie rejonu obiektu </a:t>
              </a:r>
              <a:b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 postaci oddziału patrolowego.</a:t>
              </a:r>
              <a:endParaRPr lang="pl-PL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29" name="Łącznik prosty 28"/>
            <p:cNvCxnSpPr/>
            <p:nvPr/>
          </p:nvCxnSpPr>
          <p:spPr>
            <a:xfrm flipV="1">
              <a:off x="8388424" y="3219822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1606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539552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OCHRONA I OBRONA OBIEKTÓW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323528" y="915566"/>
            <a:ext cx="8568952" cy="4209846"/>
            <a:chOff x="323528" y="915566"/>
            <a:chExt cx="8568952" cy="4209846"/>
          </a:xfrm>
        </p:grpSpPr>
        <p:sp>
          <p:nvSpPr>
            <p:cNvPr id="5" name="Prostokąt 4"/>
            <p:cNvSpPr/>
            <p:nvPr/>
          </p:nvSpPr>
          <p:spPr>
            <a:xfrm>
              <a:off x="323528" y="915566"/>
              <a:ext cx="8568952" cy="39604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323528" y="915566"/>
              <a:ext cx="21291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PERYFERYJNEJ</a:t>
              </a:r>
            </a:p>
          </p:txBody>
        </p:sp>
        <p:sp>
          <p:nvSpPr>
            <p:cNvPr id="9" name="Prostokąt 8"/>
            <p:cNvSpPr/>
            <p:nvPr/>
          </p:nvSpPr>
          <p:spPr>
            <a:xfrm>
              <a:off x="467544" y="1275606"/>
              <a:ext cx="6336704" cy="3312368"/>
            </a:xfrm>
            <a:prstGeom prst="rect">
              <a:avLst/>
            </a:prstGeom>
            <a:solidFill>
              <a:schemeClr val="accent3">
                <a:lumMod val="75000"/>
                <a:alpha val="44000"/>
              </a:schemeClr>
            </a:solidFill>
            <a:ln>
              <a:solidFill>
                <a:schemeClr val="accent3">
                  <a:lumMod val="7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ole tekstowe 10"/>
            <p:cNvSpPr txBox="1"/>
            <p:nvPr/>
          </p:nvSpPr>
          <p:spPr>
            <a:xfrm>
              <a:off x="467544" y="1286206"/>
              <a:ext cx="29081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ZEWNĘTRZEJ OBWODOWEJ</a:t>
              </a: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5148064" y="1275606"/>
              <a:ext cx="171553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>
                  <a:solidFill>
                    <a:schemeClr val="accent3">
                      <a:lumMod val="50000"/>
                    </a:schemeClr>
                  </a:solidFill>
                </a:rPr>
                <a:t>OGRODZENIE ZEWĘTRZNE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683568" y="1537216"/>
              <a:ext cx="5904656" cy="2834734"/>
            </a:xfrm>
            <a:prstGeom prst="rect">
              <a:avLst/>
            </a:prstGeom>
            <a:solidFill>
              <a:schemeClr val="accent3">
                <a:lumMod val="50000"/>
                <a:alpha val="33000"/>
              </a:schemeClr>
            </a:solidFill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4860032" y="1552168"/>
              <a:ext cx="17764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>
                  <a:solidFill>
                    <a:schemeClr val="accent3">
                      <a:lumMod val="50000"/>
                    </a:schemeClr>
                  </a:solidFill>
                </a:rPr>
                <a:t>OGRODZENIE WEWĘTRZNE</a:t>
              </a: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899592" y="1693573"/>
              <a:ext cx="2880320" cy="253436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1115616" y="1813778"/>
              <a:ext cx="2448272" cy="8299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MAGAZYN BRONI</a:t>
              </a: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1115616" y="3291830"/>
              <a:ext cx="2448272" cy="8299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MAGAZYN AMUNICJI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107544" y="1816617"/>
              <a:ext cx="22028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WEWNĘTRZNEJ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1145017" y="3291830"/>
              <a:ext cx="22028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WEWNĘTRZNEJ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899592" y="2723460"/>
              <a:ext cx="288032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100" b="1" dirty="0"/>
                <a:t>STREFA OCHRONY ZEWNĘTRZNEJ BEZPOŚREDNIEJ</a:t>
              </a:r>
            </a:p>
          </p:txBody>
        </p:sp>
        <p:grpSp>
          <p:nvGrpSpPr>
            <p:cNvPr id="30" name="Grupa 29"/>
            <p:cNvGrpSpPr/>
            <p:nvPr/>
          </p:nvGrpSpPr>
          <p:grpSpPr>
            <a:xfrm>
              <a:off x="6588224" y="3219822"/>
              <a:ext cx="216024" cy="685964"/>
              <a:chOff x="6588224" y="3435846"/>
              <a:chExt cx="216024" cy="685964"/>
            </a:xfrm>
          </p:grpSpPr>
          <p:sp>
            <p:nvSpPr>
              <p:cNvPr id="22" name="Prostokąt 21"/>
              <p:cNvSpPr/>
              <p:nvPr/>
            </p:nvSpPr>
            <p:spPr>
              <a:xfrm>
                <a:off x="6588224" y="3435846"/>
                <a:ext cx="216024" cy="685964"/>
              </a:xfrm>
              <a:prstGeom prst="rect">
                <a:avLst/>
              </a:prstGeom>
              <a:noFill/>
              <a:ln w="285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/>
              </a:p>
            </p:txBody>
          </p:sp>
          <p:cxnSp>
            <p:nvCxnSpPr>
              <p:cNvPr id="24" name="Łącznik prosty 23"/>
              <p:cNvCxnSpPr/>
              <p:nvPr/>
            </p:nvCxnSpPr>
            <p:spPr>
              <a:xfrm>
                <a:off x="6588224" y="3435846"/>
                <a:ext cx="216024" cy="685964"/>
              </a:xfrm>
              <a:prstGeom prst="line">
                <a:avLst/>
              </a:prstGeom>
              <a:ln w="254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>
              <a:xfrm flipV="1">
                <a:off x="6588224" y="3435846"/>
                <a:ext cx="216024" cy="685964"/>
              </a:xfrm>
              <a:prstGeom prst="line">
                <a:avLst/>
              </a:prstGeom>
              <a:ln w="254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pole tekstowe 30"/>
            <p:cNvSpPr txBox="1"/>
            <p:nvPr/>
          </p:nvSpPr>
          <p:spPr>
            <a:xfrm>
              <a:off x="4403058" y="2785014"/>
              <a:ext cx="16284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>
                  <a:solidFill>
                    <a:srgbClr val="003300"/>
                  </a:solidFill>
                </a:rPr>
                <a:t>TEREN TECHNICZNY</a:t>
              </a:r>
            </a:p>
          </p:txBody>
        </p:sp>
        <p:sp>
          <p:nvSpPr>
            <p:cNvPr id="1024" name="Prostokąt 1023"/>
            <p:cNvSpPr/>
            <p:nvPr/>
          </p:nvSpPr>
          <p:spPr>
            <a:xfrm>
              <a:off x="6804248" y="3219822"/>
              <a:ext cx="2088232" cy="685964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cxnSp>
          <p:nvCxnSpPr>
            <p:cNvPr id="1027" name="Łącznik prosty 1026"/>
            <p:cNvCxnSpPr/>
            <p:nvPr/>
          </p:nvCxnSpPr>
          <p:spPr>
            <a:xfrm flipV="1">
              <a:off x="8100392" y="3553440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Łącznik prosty 35"/>
            <p:cNvCxnSpPr/>
            <p:nvPr/>
          </p:nvCxnSpPr>
          <p:spPr>
            <a:xfrm flipV="1">
              <a:off x="7842981" y="3210458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pole tekstowe 36"/>
            <p:cNvSpPr txBox="1"/>
            <p:nvPr/>
          </p:nvSpPr>
          <p:spPr>
            <a:xfrm>
              <a:off x="7215275" y="2953530"/>
              <a:ext cx="13628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PUNKT KONTROLNY</a:t>
              </a:r>
            </a:p>
          </p:txBody>
        </p:sp>
        <p:sp>
          <p:nvSpPr>
            <p:cNvPr id="39" name="pole tekstowe 38"/>
            <p:cNvSpPr txBox="1"/>
            <p:nvPr/>
          </p:nvSpPr>
          <p:spPr>
            <a:xfrm>
              <a:off x="2976788" y="4863802"/>
              <a:ext cx="32624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100" b="1" dirty="0"/>
                <a:t>SCHEMAT STREF OCHRONY OBIEKTU WOJSKOWEGO</a:t>
              </a:r>
            </a:p>
          </p:txBody>
        </p:sp>
        <p:sp>
          <p:nvSpPr>
            <p:cNvPr id="2" name="Dymek mowy: prostokąt 1"/>
            <p:cNvSpPr/>
            <p:nvPr/>
          </p:nvSpPr>
          <p:spPr>
            <a:xfrm>
              <a:off x="467544" y="1693572"/>
              <a:ext cx="3312368" cy="1390763"/>
            </a:xfrm>
            <a:prstGeom prst="wedgeRectCallout">
              <a:avLst>
                <a:gd name="adj1" fmla="val -20987"/>
                <a:gd name="adj2" fmla="val -6449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Obszar terenu znajdujący się pomiędzy zewnętrznym </a:t>
              </a:r>
              <a:b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 wewnętrznym ogrodzeniem obiektu wojskowego. </a:t>
              </a:r>
              <a:b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 strefie tej instaluje się zewnętrzne urządzenia i systemy alarmowe, oświetlenie, system łączności przewodowej dla sił ochronnych. W strefie ochrony zewnętrznej obwodowej należy stosować co najmniej dwa niezależnie działające systemy alarmowe.</a:t>
              </a:r>
              <a:endParaRPr lang="pl-PL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29" name="Łącznik prosty 28"/>
            <p:cNvCxnSpPr/>
            <p:nvPr/>
          </p:nvCxnSpPr>
          <p:spPr>
            <a:xfrm flipV="1">
              <a:off x="8388424" y="3219822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708948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539552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OCHRONA I OBRONA OBIEKTÓW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323528" y="915566"/>
            <a:ext cx="8568952" cy="4209846"/>
            <a:chOff x="323528" y="915566"/>
            <a:chExt cx="8568952" cy="4209846"/>
          </a:xfrm>
        </p:grpSpPr>
        <p:sp>
          <p:nvSpPr>
            <p:cNvPr id="5" name="Prostokąt 4"/>
            <p:cNvSpPr/>
            <p:nvPr/>
          </p:nvSpPr>
          <p:spPr>
            <a:xfrm>
              <a:off x="323528" y="915566"/>
              <a:ext cx="8568952" cy="39604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323528" y="915566"/>
              <a:ext cx="21291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PERYFERYJNEJ</a:t>
              </a:r>
            </a:p>
          </p:txBody>
        </p:sp>
        <p:sp>
          <p:nvSpPr>
            <p:cNvPr id="9" name="Prostokąt 8"/>
            <p:cNvSpPr/>
            <p:nvPr/>
          </p:nvSpPr>
          <p:spPr>
            <a:xfrm>
              <a:off x="467544" y="1275606"/>
              <a:ext cx="6336704" cy="3312368"/>
            </a:xfrm>
            <a:prstGeom prst="rect">
              <a:avLst/>
            </a:prstGeom>
            <a:solidFill>
              <a:schemeClr val="accent3">
                <a:lumMod val="75000"/>
                <a:alpha val="44000"/>
              </a:schemeClr>
            </a:solidFill>
            <a:ln>
              <a:solidFill>
                <a:schemeClr val="accent3">
                  <a:lumMod val="7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ole tekstowe 10"/>
            <p:cNvSpPr txBox="1"/>
            <p:nvPr/>
          </p:nvSpPr>
          <p:spPr>
            <a:xfrm>
              <a:off x="467544" y="1286206"/>
              <a:ext cx="29081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ZEWNĘTRZEJ OBWODOWEJ</a:t>
              </a: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5148064" y="1275606"/>
              <a:ext cx="171553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>
                  <a:solidFill>
                    <a:schemeClr val="accent3">
                      <a:lumMod val="50000"/>
                    </a:schemeClr>
                  </a:solidFill>
                </a:rPr>
                <a:t>OGRODZENIE ZEWĘTRZNE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683568" y="1537216"/>
              <a:ext cx="5904656" cy="2834734"/>
            </a:xfrm>
            <a:prstGeom prst="rect">
              <a:avLst/>
            </a:prstGeom>
            <a:solidFill>
              <a:schemeClr val="accent3">
                <a:lumMod val="50000"/>
                <a:alpha val="33000"/>
              </a:schemeClr>
            </a:solidFill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4860032" y="1552168"/>
              <a:ext cx="17764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>
                  <a:solidFill>
                    <a:schemeClr val="accent3">
                      <a:lumMod val="50000"/>
                    </a:schemeClr>
                  </a:solidFill>
                </a:rPr>
                <a:t>OGRODZENIE WEWĘTRZNE</a:t>
              </a: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899592" y="1693573"/>
              <a:ext cx="2880320" cy="253436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1115616" y="1813778"/>
              <a:ext cx="2448272" cy="8299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MAGAZYN BRONI</a:t>
              </a: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1115616" y="3291830"/>
              <a:ext cx="2448272" cy="8299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MAGAZYN AMUNICJI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107544" y="1816617"/>
              <a:ext cx="22028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WEWNĘTRZNEJ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1145017" y="3291830"/>
              <a:ext cx="22028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WEWNĘTRZNEJ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899592" y="2723460"/>
              <a:ext cx="288032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100" b="1" dirty="0"/>
                <a:t>STREFA OCHRONY ZEWNĘTRZNEJ BEZPOŚREDNIEJ</a:t>
              </a:r>
            </a:p>
          </p:txBody>
        </p:sp>
        <p:grpSp>
          <p:nvGrpSpPr>
            <p:cNvPr id="30" name="Grupa 29"/>
            <p:cNvGrpSpPr/>
            <p:nvPr/>
          </p:nvGrpSpPr>
          <p:grpSpPr>
            <a:xfrm>
              <a:off x="6588224" y="3219822"/>
              <a:ext cx="216024" cy="685964"/>
              <a:chOff x="6588224" y="3435846"/>
              <a:chExt cx="216024" cy="685964"/>
            </a:xfrm>
          </p:grpSpPr>
          <p:sp>
            <p:nvSpPr>
              <p:cNvPr id="22" name="Prostokąt 21"/>
              <p:cNvSpPr/>
              <p:nvPr/>
            </p:nvSpPr>
            <p:spPr>
              <a:xfrm>
                <a:off x="6588224" y="3435846"/>
                <a:ext cx="216024" cy="685964"/>
              </a:xfrm>
              <a:prstGeom prst="rect">
                <a:avLst/>
              </a:prstGeom>
              <a:noFill/>
              <a:ln w="285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/>
              </a:p>
            </p:txBody>
          </p:sp>
          <p:cxnSp>
            <p:nvCxnSpPr>
              <p:cNvPr id="24" name="Łącznik prosty 23"/>
              <p:cNvCxnSpPr/>
              <p:nvPr/>
            </p:nvCxnSpPr>
            <p:spPr>
              <a:xfrm>
                <a:off x="6588224" y="3435846"/>
                <a:ext cx="216024" cy="685964"/>
              </a:xfrm>
              <a:prstGeom prst="line">
                <a:avLst/>
              </a:prstGeom>
              <a:ln w="254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>
              <a:xfrm flipV="1">
                <a:off x="6588224" y="3435846"/>
                <a:ext cx="216024" cy="685964"/>
              </a:xfrm>
              <a:prstGeom prst="line">
                <a:avLst/>
              </a:prstGeom>
              <a:ln w="254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pole tekstowe 30"/>
            <p:cNvSpPr txBox="1"/>
            <p:nvPr/>
          </p:nvSpPr>
          <p:spPr>
            <a:xfrm>
              <a:off x="4403058" y="2785014"/>
              <a:ext cx="16284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>
                  <a:solidFill>
                    <a:srgbClr val="003300"/>
                  </a:solidFill>
                </a:rPr>
                <a:t>TEREN TECHNICZNY</a:t>
              </a:r>
            </a:p>
          </p:txBody>
        </p:sp>
        <p:sp>
          <p:nvSpPr>
            <p:cNvPr id="1024" name="Prostokąt 1023"/>
            <p:cNvSpPr/>
            <p:nvPr/>
          </p:nvSpPr>
          <p:spPr>
            <a:xfrm>
              <a:off x="6804248" y="3219822"/>
              <a:ext cx="2088232" cy="685964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cxnSp>
          <p:nvCxnSpPr>
            <p:cNvPr id="1027" name="Łącznik prosty 1026"/>
            <p:cNvCxnSpPr/>
            <p:nvPr/>
          </p:nvCxnSpPr>
          <p:spPr>
            <a:xfrm flipV="1">
              <a:off x="8100392" y="3553440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Łącznik prosty 35"/>
            <p:cNvCxnSpPr/>
            <p:nvPr/>
          </p:nvCxnSpPr>
          <p:spPr>
            <a:xfrm flipV="1">
              <a:off x="7842981" y="3210458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pole tekstowe 36"/>
            <p:cNvSpPr txBox="1"/>
            <p:nvPr/>
          </p:nvSpPr>
          <p:spPr>
            <a:xfrm>
              <a:off x="7215275" y="2953530"/>
              <a:ext cx="13628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PUNKT KONTROLNY</a:t>
              </a:r>
            </a:p>
          </p:txBody>
        </p:sp>
        <p:sp>
          <p:nvSpPr>
            <p:cNvPr id="39" name="pole tekstowe 38"/>
            <p:cNvSpPr txBox="1"/>
            <p:nvPr/>
          </p:nvSpPr>
          <p:spPr>
            <a:xfrm>
              <a:off x="2976788" y="4863802"/>
              <a:ext cx="32624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100" b="1" dirty="0"/>
                <a:t>SCHEMAT STREF OCHRONY OBIEKTU WOJSKOWEGO</a:t>
              </a:r>
            </a:p>
          </p:txBody>
        </p:sp>
        <p:sp>
          <p:nvSpPr>
            <p:cNvPr id="2" name="Dymek mowy: prostokąt 1"/>
            <p:cNvSpPr/>
            <p:nvPr/>
          </p:nvSpPr>
          <p:spPr>
            <a:xfrm>
              <a:off x="827584" y="3218106"/>
              <a:ext cx="3096345" cy="1225852"/>
            </a:xfrm>
            <a:prstGeom prst="wedgeRectCallout">
              <a:avLst>
                <a:gd name="adj1" fmla="val -21164"/>
                <a:gd name="adj2" fmla="val -66301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Obszar terenu bezpośrednio przylegający do poszczególnych magazynów, budynków w obiekcie wojskowym. W strefie tej instalowane są zewnętrzne urządzenia i systemy alarmowe, które mogą współpracować z kamerami telewizyjnych systemów ­nadzoru. </a:t>
              </a:r>
              <a:endParaRPr lang="pl-PL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29" name="Łącznik prosty 28"/>
            <p:cNvCxnSpPr/>
            <p:nvPr/>
          </p:nvCxnSpPr>
          <p:spPr>
            <a:xfrm flipV="1">
              <a:off x="8388424" y="3219822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89872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539552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OCHRONA I OBRONA OBIEKTÓW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323528" y="915566"/>
            <a:ext cx="8568952" cy="4209846"/>
            <a:chOff x="323528" y="915566"/>
            <a:chExt cx="8568952" cy="4209846"/>
          </a:xfrm>
        </p:grpSpPr>
        <p:sp>
          <p:nvSpPr>
            <p:cNvPr id="5" name="Prostokąt 4"/>
            <p:cNvSpPr/>
            <p:nvPr/>
          </p:nvSpPr>
          <p:spPr>
            <a:xfrm>
              <a:off x="323528" y="915566"/>
              <a:ext cx="8568952" cy="39604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323528" y="915566"/>
              <a:ext cx="21291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PERYFERYJNEJ</a:t>
              </a:r>
            </a:p>
          </p:txBody>
        </p:sp>
        <p:sp>
          <p:nvSpPr>
            <p:cNvPr id="9" name="Prostokąt 8"/>
            <p:cNvSpPr/>
            <p:nvPr/>
          </p:nvSpPr>
          <p:spPr>
            <a:xfrm>
              <a:off x="467544" y="1275606"/>
              <a:ext cx="6336704" cy="3312368"/>
            </a:xfrm>
            <a:prstGeom prst="rect">
              <a:avLst/>
            </a:prstGeom>
            <a:solidFill>
              <a:schemeClr val="accent3">
                <a:lumMod val="75000"/>
                <a:alpha val="44000"/>
              </a:schemeClr>
            </a:solidFill>
            <a:ln>
              <a:solidFill>
                <a:schemeClr val="accent3">
                  <a:lumMod val="7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ole tekstowe 10"/>
            <p:cNvSpPr txBox="1"/>
            <p:nvPr/>
          </p:nvSpPr>
          <p:spPr>
            <a:xfrm>
              <a:off x="467544" y="1286206"/>
              <a:ext cx="29081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ZEWNĘTRZEJ OBWODOWEJ</a:t>
              </a: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5148064" y="1275606"/>
              <a:ext cx="171553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>
                  <a:solidFill>
                    <a:schemeClr val="accent3">
                      <a:lumMod val="50000"/>
                    </a:schemeClr>
                  </a:solidFill>
                </a:rPr>
                <a:t>OGRODZENIE ZEWĘTRZNE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683568" y="1537216"/>
              <a:ext cx="5904656" cy="2834734"/>
            </a:xfrm>
            <a:prstGeom prst="rect">
              <a:avLst/>
            </a:prstGeom>
            <a:solidFill>
              <a:schemeClr val="accent3">
                <a:lumMod val="50000"/>
                <a:alpha val="33000"/>
              </a:schemeClr>
            </a:solidFill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4860032" y="1552168"/>
              <a:ext cx="17764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>
                  <a:solidFill>
                    <a:schemeClr val="accent3">
                      <a:lumMod val="50000"/>
                    </a:schemeClr>
                  </a:solidFill>
                </a:rPr>
                <a:t>OGRODZENIE WEWĘTRZNE</a:t>
              </a: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899592" y="1693573"/>
              <a:ext cx="2880320" cy="253436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1115616" y="1813778"/>
              <a:ext cx="2448272" cy="8299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MAGAZYN BRONI</a:t>
              </a: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1115616" y="3291830"/>
              <a:ext cx="2448272" cy="8299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MAGAZYN AMUNICJI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107544" y="1816617"/>
              <a:ext cx="22028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WEWNĘTRZNEJ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1145017" y="3291830"/>
              <a:ext cx="22028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WEWNĘTRZNEJ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899592" y="2723460"/>
              <a:ext cx="288032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100" b="1" dirty="0"/>
                <a:t>STREFA OCHRONY ZEWNĘTRZNEJ BEZPOŚREDNIEJ</a:t>
              </a:r>
            </a:p>
          </p:txBody>
        </p:sp>
        <p:grpSp>
          <p:nvGrpSpPr>
            <p:cNvPr id="30" name="Grupa 29"/>
            <p:cNvGrpSpPr/>
            <p:nvPr/>
          </p:nvGrpSpPr>
          <p:grpSpPr>
            <a:xfrm>
              <a:off x="6588224" y="3219822"/>
              <a:ext cx="216024" cy="685964"/>
              <a:chOff x="6588224" y="3435846"/>
              <a:chExt cx="216024" cy="685964"/>
            </a:xfrm>
          </p:grpSpPr>
          <p:sp>
            <p:nvSpPr>
              <p:cNvPr id="22" name="Prostokąt 21"/>
              <p:cNvSpPr/>
              <p:nvPr/>
            </p:nvSpPr>
            <p:spPr>
              <a:xfrm>
                <a:off x="6588224" y="3435846"/>
                <a:ext cx="216024" cy="685964"/>
              </a:xfrm>
              <a:prstGeom prst="rect">
                <a:avLst/>
              </a:prstGeom>
              <a:noFill/>
              <a:ln w="285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/>
              </a:p>
            </p:txBody>
          </p:sp>
          <p:cxnSp>
            <p:nvCxnSpPr>
              <p:cNvPr id="24" name="Łącznik prosty 23"/>
              <p:cNvCxnSpPr/>
              <p:nvPr/>
            </p:nvCxnSpPr>
            <p:spPr>
              <a:xfrm>
                <a:off x="6588224" y="3435846"/>
                <a:ext cx="216024" cy="685964"/>
              </a:xfrm>
              <a:prstGeom prst="line">
                <a:avLst/>
              </a:prstGeom>
              <a:ln w="254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>
              <a:xfrm flipV="1">
                <a:off x="6588224" y="3435846"/>
                <a:ext cx="216024" cy="685964"/>
              </a:xfrm>
              <a:prstGeom prst="line">
                <a:avLst/>
              </a:prstGeom>
              <a:ln w="254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pole tekstowe 30"/>
            <p:cNvSpPr txBox="1"/>
            <p:nvPr/>
          </p:nvSpPr>
          <p:spPr>
            <a:xfrm>
              <a:off x="4403058" y="2785014"/>
              <a:ext cx="16284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>
                  <a:solidFill>
                    <a:srgbClr val="003300"/>
                  </a:solidFill>
                </a:rPr>
                <a:t>TEREN TECHNICZNY</a:t>
              </a:r>
            </a:p>
          </p:txBody>
        </p:sp>
        <p:sp>
          <p:nvSpPr>
            <p:cNvPr id="1024" name="Prostokąt 1023"/>
            <p:cNvSpPr/>
            <p:nvPr/>
          </p:nvSpPr>
          <p:spPr>
            <a:xfrm>
              <a:off x="6804248" y="3219822"/>
              <a:ext cx="2088232" cy="685964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cxnSp>
          <p:nvCxnSpPr>
            <p:cNvPr id="1027" name="Łącznik prosty 1026"/>
            <p:cNvCxnSpPr/>
            <p:nvPr/>
          </p:nvCxnSpPr>
          <p:spPr>
            <a:xfrm flipV="1">
              <a:off x="8100392" y="3553440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Łącznik prosty 35"/>
            <p:cNvCxnSpPr/>
            <p:nvPr/>
          </p:nvCxnSpPr>
          <p:spPr>
            <a:xfrm flipV="1">
              <a:off x="7842981" y="3210458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pole tekstowe 36"/>
            <p:cNvSpPr txBox="1"/>
            <p:nvPr/>
          </p:nvSpPr>
          <p:spPr>
            <a:xfrm>
              <a:off x="7215275" y="2953530"/>
              <a:ext cx="13628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PUNKT KONTROLNY</a:t>
              </a:r>
            </a:p>
          </p:txBody>
        </p:sp>
        <p:sp>
          <p:nvSpPr>
            <p:cNvPr id="39" name="pole tekstowe 38"/>
            <p:cNvSpPr txBox="1"/>
            <p:nvPr/>
          </p:nvSpPr>
          <p:spPr>
            <a:xfrm>
              <a:off x="2976788" y="4863802"/>
              <a:ext cx="32624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100" b="1" dirty="0"/>
                <a:t>SCHEMAT STREF OCHRONY OBIEKTU WOJSKOWEGO</a:t>
              </a:r>
            </a:p>
          </p:txBody>
        </p:sp>
        <p:sp>
          <p:nvSpPr>
            <p:cNvPr id="2" name="Dymek mowy: prostokąt 1"/>
            <p:cNvSpPr/>
            <p:nvPr/>
          </p:nvSpPr>
          <p:spPr>
            <a:xfrm>
              <a:off x="1115615" y="2176658"/>
              <a:ext cx="2448273" cy="2195292"/>
            </a:xfrm>
            <a:prstGeom prst="wedgeRectCallout">
              <a:avLst>
                <a:gd name="adj1" fmla="val -20445"/>
                <a:gd name="adj2" fmla="val -5672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Obszar wewnątrz magazynów, budynków wraz ze wszystkimi otworami okiennymi, drzwiowymi, wywietrznikami itp. W strefie tej instaluje się wewnętrzne urządzenia i systemy alarmowe. Można wykorzystywać w niej także kamery telewizyjnych systemów nadzoru współpracujące z wewnętrznymi urządzeniami alarmowymi oraz inne urządzenia wspomagające ochronę fizyczną tej strefy. W strefie ochrony wewnętrznej, szczególnie w magazynach uzbrojenia, instaluje się systemy alarmowe z co najmniej dwoma rodzajami czujek.</a:t>
              </a:r>
              <a:endParaRPr lang="pl-PL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29" name="Łącznik prosty 28"/>
            <p:cNvCxnSpPr/>
            <p:nvPr/>
          </p:nvCxnSpPr>
          <p:spPr>
            <a:xfrm flipV="1">
              <a:off x="8388424" y="3219822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789796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539552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OCHRONA I OBRONA OBIEKTÓW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  <p:grpSp>
        <p:nvGrpSpPr>
          <p:cNvPr id="2" name="Grupa 1"/>
          <p:cNvGrpSpPr/>
          <p:nvPr/>
        </p:nvGrpSpPr>
        <p:grpSpPr>
          <a:xfrm>
            <a:off x="323528" y="915566"/>
            <a:ext cx="8568952" cy="4209846"/>
            <a:chOff x="323528" y="915566"/>
            <a:chExt cx="8568952" cy="4209846"/>
          </a:xfrm>
        </p:grpSpPr>
        <p:sp>
          <p:nvSpPr>
            <p:cNvPr id="5" name="Prostokąt 4"/>
            <p:cNvSpPr/>
            <p:nvPr/>
          </p:nvSpPr>
          <p:spPr>
            <a:xfrm>
              <a:off x="323528" y="915566"/>
              <a:ext cx="8568952" cy="39604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323528" y="915566"/>
              <a:ext cx="21291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PERYFERYJNEJ</a:t>
              </a:r>
            </a:p>
          </p:txBody>
        </p:sp>
        <p:sp>
          <p:nvSpPr>
            <p:cNvPr id="9" name="Prostokąt 8"/>
            <p:cNvSpPr/>
            <p:nvPr/>
          </p:nvSpPr>
          <p:spPr>
            <a:xfrm>
              <a:off x="467544" y="1275606"/>
              <a:ext cx="6336704" cy="3312368"/>
            </a:xfrm>
            <a:prstGeom prst="rect">
              <a:avLst/>
            </a:prstGeom>
            <a:solidFill>
              <a:schemeClr val="accent3">
                <a:lumMod val="75000"/>
                <a:alpha val="44000"/>
              </a:schemeClr>
            </a:solidFill>
            <a:ln>
              <a:solidFill>
                <a:schemeClr val="accent3">
                  <a:lumMod val="7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ole tekstowe 10"/>
            <p:cNvSpPr txBox="1"/>
            <p:nvPr/>
          </p:nvSpPr>
          <p:spPr>
            <a:xfrm>
              <a:off x="467544" y="1286206"/>
              <a:ext cx="29081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ZEWNĘTRZEJ OBWODOWEJ</a:t>
              </a: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5148064" y="1275606"/>
              <a:ext cx="171553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>
                  <a:solidFill>
                    <a:schemeClr val="accent3">
                      <a:lumMod val="50000"/>
                    </a:schemeClr>
                  </a:solidFill>
                </a:rPr>
                <a:t>OGRODZENIE ZEWĘTRZNE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683568" y="1537216"/>
              <a:ext cx="5904656" cy="2834734"/>
            </a:xfrm>
            <a:prstGeom prst="rect">
              <a:avLst/>
            </a:prstGeom>
            <a:solidFill>
              <a:schemeClr val="accent3">
                <a:lumMod val="50000"/>
                <a:alpha val="33000"/>
              </a:schemeClr>
            </a:solidFill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4860032" y="1552168"/>
              <a:ext cx="17764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>
                  <a:solidFill>
                    <a:schemeClr val="accent3">
                      <a:lumMod val="50000"/>
                    </a:schemeClr>
                  </a:solidFill>
                </a:rPr>
                <a:t>OGRODZENIE WEWĘTRZNE</a:t>
              </a: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899592" y="1693573"/>
              <a:ext cx="2880320" cy="253436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1115616" y="1813778"/>
              <a:ext cx="2448272" cy="8299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MAGAZYN BRONI</a:t>
              </a: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1115616" y="3291830"/>
              <a:ext cx="2448272" cy="8299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MAGAZYN AMUNICJI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107544" y="1816617"/>
              <a:ext cx="22028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WEWNĘTRZNEJ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1145017" y="3291830"/>
              <a:ext cx="22028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WEWNĘTRZNEJ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899592" y="2723460"/>
              <a:ext cx="288032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100" b="1" dirty="0"/>
                <a:t>STREFA OCHRONY ZEWNĘTRZNEJ BEZPOŚREDNIEJ</a:t>
              </a:r>
            </a:p>
          </p:txBody>
        </p:sp>
        <p:grpSp>
          <p:nvGrpSpPr>
            <p:cNvPr id="30" name="Grupa 29"/>
            <p:cNvGrpSpPr/>
            <p:nvPr/>
          </p:nvGrpSpPr>
          <p:grpSpPr>
            <a:xfrm>
              <a:off x="6588224" y="3219822"/>
              <a:ext cx="216024" cy="685964"/>
              <a:chOff x="6588224" y="3435846"/>
              <a:chExt cx="216024" cy="685964"/>
            </a:xfrm>
          </p:grpSpPr>
          <p:sp>
            <p:nvSpPr>
              <p:cNvPr id="22" name="Prostokąt 21"/>
              <p:cNvSpPr/>
              <p:nvPr/>
            </p:nvSpPr>
            <p:spPr>
              <a:xfrm>
                <a:off x="6588224" y="3435846"/>
                <a:ext cx="216024" cy="685964"/>
              </a:xfrm>
              <a:prstGeom prst="rect">
                <a:avLst/>
              </a:prstGeom>
              <a:noFill/>
              <a:ln w="285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/>
              </a:p>
            </p:txBody>
          </p:sp>
          <p:cxnSp>
            <p:nvCxnSpPr>
              <p:cNvPr id="24" name="Łącznik prosty 23"/>
              <p:cNvCxnSpPr/>
              <p:nvPr/>
            </p:nvCxnSpPr>
            <p:spPr>
              <a:xfrm>
                <a:off x="6588224" y="3435846"/>
                <a:ext cx="216024" cy="685964"/>
              </a:xfrm>
              <a:prstGeom prst="line">
                <a:avLst/>
              </a:prstGeom>
              <a:ln w="254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>
              <a:xfrm flipV="1">
                <a:off x="6588224" y="3435846"/>
                <a:ext cx="216024" cy="685964"/>
              </a:xfrm>
              <a:prstGeom prst="line">
                <a:avLst/>
              </a:prstGeom>
              <a:ln w="254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pole tekstowe 30"/>
            <p:cNvSpPr txBox="1"/>
            <p:nvPr/>
          </p:nvSpPr>
          <p:spPr>
            <a:xfrm>
              <a:off x="4403058" y="2785014"/>
              <a:ext cx="16284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>
                  <a:solidFill>
                    <a:srgbClr val="003300"/>
                  </a:solidFill>
                </a:rPr>
                <a:t>TEREN TECHNICZNY</a:t>
              </a:r>
            </a:p>
          </p:txBody>
        </p:sp>
        <p:sp>
          <p:nvSpPr>
            <p:cNvPr id="1024" name="Prostokąt 1023"/>
            <p:cNvSpPr/>
            <p:nvPr/>
          </p:nvSpPr>
          <p:spPr>
            <a:xfrm>
              <a:off x="6804248" y="3219822"/>
              <a:ext cx="2088232" cy="685964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cxnSp>
          <p:nvCxnSpPr>
            <p:cNvPr id="1027" name="Łącznik prosty 1026"/>
            <p:cNvCxnSpPr/>
            <p:nvPr/>
          </p:nvCxnSpPr>
          <p:spPr>
            <a:xfrm flipV="1">
              <a:off x="8100392" y="3553440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Łącznik prosty 35"/>
            <p:cNvCxnSpPr/>
            <p:nvPr/>
          </p:nvCxnSpPr>
          <p:spPr>
            <a:xfrm flipV="1">
              <a:off x="7842981" y="3210458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pole tekstowe 36"/>
            <p:cNvSpPr txBox="1"/>
            <p:nvPr/>
          </p:nvSpPr>
          <p:spPr>
            <a:xfrm>
              <a:off x="7215275" y="2953530"/>
              <a:ext cx="13628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PUNKT KONTROLNY</a:t>
              </a:r>
            </a:p>
          </p:txBody>
        </p:sp>
        <p:sp>
          <p:nvSpPr>
            <p:cNvPr id="39" name="pole tekstowe 38"/>
            <p:cNvSpPr txBox="1"/>
            <p:nvPr/>
          </p:nvSpPr>
          <p:spPr>
            <a:xfrm>
              <a:off x="2976788" y="4863802"/>
              <a:ext cx="32624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100" b="1" dirty="0"/>
                <a:t>SCHEMAT STREF OCHRONY OBIEKTU WOJSKOWEGO</a:t>
              </a:r>
            </a:p>
          </p:txBody>
        </p:sp>
        <p:sp>
          <p:nvSpPr>
            <p:cNvPr id="29" name="Dymek mowy: prostokąt 28"/>
            <p:cNvSpPr/>
            <p:nvPr/>
          </p:nvSpPr>
          <p:spPr>
            <a:xfrm>
              <a:off x="3088564" y="4121811"/>
              <a:ext cx="2376264" cy="478764"/>
            </a:xfrm>
            <a:prstGeom prst="wedgeRectCallout">
              <a:avLst>
                <a:gd name="adj1" fmla="val -20601"/>
                <a:gd name="adj2" fmla="val -7123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Aktywna ochrona fizyczna (stacjonarna) na terenie obiektu w postaci wart.</a:t>
              </a:r>
              <a:endParaRPr lang="pl-PL" sz="10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32" name="Łącznik prosty 31"/>
            <p:cNvCxnSpPr/>
            <p:nvPr/>
          </p:nvCxnSpPr>
          <p:spPr>
            <a:xfrm flipV="1">
              <a:off x="8388424" y="3219822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50820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539552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OCHRONA I OBRONA OBIEKTÓW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  <p:grpSp>
        <p:nvGrpSpPr>
          <p:cNvPr id="2" name="Grupa 1"/>
          <p:cNvGrpSpPr/>
          <p:nvPr/>
        </p:nvGrpSpPr>
        <p:grpSpPr>
          <a:xfrm>
            <a:off x="323528" y="915566"/>
            <a:ext cx="8568952" cy="4209846"/>
            <a:chOff x="323528" y="915566"/>
            <a:chExt cx="8568952" cy="4209846"/>
          </a:xfrm>
        </p:grpSpPr>
        <p:sp>
          <p:nvSpPr>
            <p:cNvPr id="5" name="Prostokąt 4"/>
            <p:cNvSpPr/>
            <p:nvPr/>
          </p:nvSpPr>
          <p:spPr>
            <a:xfrm>
              <a:off x="323528" y="915566"/>
              <a:ext cx="8568952" cy="39604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323528" y="915566"/>
              <a:ext cx="21291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PERYFERYJNEJ</a:t>
              </a:r>
            </a:p>
          </p:txBody>
        </p:sp>
        <p:sp>
          <p:nvSpPr>
            <p:cNvPr id="9" name="Prostokąt 8"/>
            <p:cNvSpPr/>
            <p:nvPr/>
          </p:nvSpPr>
          <p:spPr>
            <a:xfrm>
              <a:off x="467544" y="1275606"/>
              <a:ext cx="6336704" cy="3312368"/>
            </a:xfrm>
            <a:prstGeom prst="rect">
              <a:avLst/>
            </a:prstGeom>
            <a:solidFill>
              <a:schemeClr val="accent3">
                <a:lumMod val="75000"/>
                <a:alpha val="44000"/>
              </a:schemeClr>
            </a:solidFill>
            <a:ln>
              <a:solidFill>
                <a:schemeClr val="accent3">
                  <a:lumMod val="7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ole tekstowe 10"/>
            <p:cNvSpPr txBox="1"/>
            <p:nvPr/>
          </p:nvSpPr>
          <p:spPr>
            <a:xfrm>
              <a:off x="467544" y="1286206"/>
              <a:ext cx="29081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ZEWNĘTRZEJ OBWODOWEJ</a:t>
              </a: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5148064" y="1275606"/>
              <a:ext cx="171553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>
                  <a:solidFill>
                    <a:schemeClr val="accent3">
                      <a:lumMod val="50000"/>
                    </a:schemeClr>
                  </a:solidFill>
                </a:rPr>
                <a:t>OGRODZENIE ZEWĘTRZNE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683568" y="1537216"/>
              <a:ext cx="5904656" cy="2834734"/>
            </a:xfrm>
            <a:prstGeom prst="rect">
              <a:avLst/>
            </a:prstGeom>
            <a:solidFill>
              <a:schemeClr val="accent3">
                <a:lumMod val="50000"/>
                <a:alpha val="33000"/>
              </a:schemeClr>
            </a:solidFill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4860032" y="1552168"/>
              <a:ext cx="17764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>
                  <a:solidFill>
                    <a:schemeClr val="accent3">
                      <a:lumMod val="50000"/>
                    </a:schemeClr>
                  </a:solidFill>
                </a:rPr>
                <a:t>OGRODZENIE WEWĘTRZNE</a:t>
              </a: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899592" y="1693573"/>
              <a:ext cx="2880320" cy="253436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1115616" y="1813778"/>
              <a:ext cx="2448272" cy="8299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MAGAZYN BRONI</a:t>
              </a: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1115616" y="3291830"/>
              <a:ext cx="2448272" cy="8299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MAGAZYN AMUNICJI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107544" y="1816617"/>
              <a:ext cx="22028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WEWNĘTRZNEJ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1145017" y="3291830"/>
              <a:ext cx="22028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STREFA OCHRONY WEWNĘTRZNEJ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899592" y="2723460"/>
              <a:ext cx="288032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100" b="1" dirty="0"/>
                <a:t>STREFA OCHRONY ZEWNĘTRZNEJ BEZPOŚREDNIEJ</a:t>
              </a:r>
            </a:p>
          </p:txBody>
        </p:sp>
        <p:grpSp>
          <p:nvGrpSpPr>
            <p:cNvPr id="30" name="Grupa 29"/>
            <p:cNvGrpSpPr/>
            <p:nvPr/>
          </p:nvGrpSpPr>
          <p:grpSpPr>
            <a:xfrm>
              <a:off x="6588224" y="3219822"/>
              <a:ext cx="216024" cy="685964"/>
              <a:chOff x="6588224" y="3435846"/>
              <a:chExt cx="216024" cy="685964"/>
            </a:xfrm>
          </p:grpSpPr>
          <p:sp>
            <p:nvSpPr>
              <p:cNvPr id="22" name="Prostokąt 21"/>
              <p:cNvSpPr/>
              <p:nvPr/>
            </p:nvSpPr>
            <p:spPr>
              <a:xfrm>
                <a:off x="6588224" y="3435846"/>
                <a:ext cx="216024" cy="685964"/>
              </a:xfrm>
              <a:prstGeom prst="rect">
                <a:avLst/>
              </a:prstGeom>
              <a:noFill/>
              <a:ln w="285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/>
              </a:p>
            </p:txBody>
          </p:sp>
          <p:cxnSp>
            <p:nvCxnSpPr>
              <p:cNvPr id="24" name="Łącznik prosty 23"/>
              <p:cNvCxnSpPr/>
              <p:nvPr/>
            </p:nvCxnSpPr>
            <p:spPr>
              <a:xfrm>
                <a:off x="6588224" y="3435846"/>
                <a:ext cx="216024" cy="685964"/>
              </a:xfrm>
              <a:prstGeom prst="line">
                <a:avLst/>
              </a:prstGeom>
              <a:ln w="254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>
              <a:xfrm flipV="1">
                <a:off x="6588224" y="3435846"/>
                <a:ext cx="216024" cy="685964"/>
              </a:xfrm>
              <a:prstGeom prst="line">
                <a:avLst/>
              </a:prstGeom>
              <a:ln w="254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pole tekstowe 30"/>
            <p:cNvSpPr txBox="1"/>
            <p:nvPr/>
          </p:nvSpPr>
          <p:spPr>
            <a:xfrm>
              <a:off x="4403058" y="2785014"/>
              <a:ext cx="16284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>
                  <a:solidFill>
                    <a:srgbClr val="003300"/>
                  </a:solidFill>
                </a:rPr>
                <a:t>TEREN TECHNICZNY</a:t>
              </a:r>
            </a:p>
          </p:txBody>
        </p:sp>
        <p:sp>
          <p:nvSpPr>
            <p:cNvPr id="1024" name="Prostokąt 1023"/>
            <p:cNvSpPr/>
            <p:nvPr/>
          </p:nvSpPr>
          <p:spPr>
            <a:xfrm>
              <a:off x="6804248" y="3219822"/>
              <a:ext cx="2088232" cy="685964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cxnSp>
          <p:nvCxnSpPr>
            <p:cNvPr id="1027" name="Łącznik prosty 1026"/>
            <p:cNvCxnSpPr/>
            <p:nvPr/>
          </p:nvCxnSpPr>
          <p:spPr>
            <a:xfrm flipV="1">
              <a:off x="8100392" y="3553440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Łącznik prosty 35"/>
            <p:cNvCxnSpPr/>
            <p:nvPr/>
          </p:nvCxnSpPr>
          <p:spPr>
            <a:xfrm flipV="1">
              <a:off x="7842981" y="3210458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pole tekstowe 36"/>
            <p:cNvSpPr txBox="1"/>
            <p:nvPr/>
          </p:nvSpPr>
          <p:spPr>
            <a:xfrm>
              <a:off x="7215275" y="2953530"/>
              <a:ext cx="13628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b="1" dirty="0"/>
                <a:t>PUNKT KONTROLNY</a:t>
              </a:r>
            </a:p>
          </p:txBody>
        </p:sp>
        <p:sp>
          <p:nvSpPr>
            <p:cNvPr id="39" name="pole tekstowe 38"/>
            <p:cNvSpPr txBox="1"/>
            <p:nvPr/>
          </p:nvSpPr>
          <p:spPr>
            <a:xfrm>
              <a:off x="2976788" y="4863802"/>
              <a:ext cx="32624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100" b="1" dirty="0"/>
                <a:t>SCHEMAT STREF OCHRONY OBIEKTU WOJSKOWEGO</a:t>
              </a:r>
            </a:p>
          </p:txBody>
        </p:sp>
        <p:sp>
          <p:nvSpPr>
            <p:cNvPr id="29" name="Dymek mowy: prostokąt 28"/>
            <p:cNvSpPr/>
            <p:nvPr/>
          </p:nvSpPr>
          <p:spPr>
            <a:xfrm>
              <a:off x="6696236" y="1816617"/>
              <a:ext cx="2080076" cy="968397"/>
            </a:xfrm>
            <a:prstGeom prst="wedgeRectCallout">
              <a:avLst>
                <a:gd name="adj1" fmla="val -17509"/>
                <a:gd name="adj2" fmla="val 7002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Aktywna ochrona fizyczna w celu niedopuszczenia do obiektu osób </a:t>
              </a:r>
              <a:b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 pojazdów nie posiadających pozwolenia na przebywanie </a:t>
              </a:r>
              <a:b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pl-PL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na terenie obiektu.</a:t>
              </a:r>
              <a:endParaRPr lang="pl-PL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32" name="Łącznik prosty 31"/>
            <p:cNvCxnSpPr/>
            <p:nvPr/>
          </p:nvCxnSpPr>
          <p:spPr>
            <a:xfrm flipV="1">
              <a:off x="8388424" y="3219822"/>
              <a:ext cx="0" cy="352346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47430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3755256"/>
            <a:ext cx="7848870" cy="9047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 zmian wartowników na posterunkach powinien uwzględniać </a:t>
            </a:r>
          </a:p>
          <a:p>
            <a:pPr>
              <a:lnSpc>
                <a:spcPct val="150000"/>
              </a:lnSpc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charakter obiektu oraz stopień zagrożenia.</a:t>
            </a: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39552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OCHRONA FIZYCZNA STACJONARNA NA TERENIE OBIEKTU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0311616"/>
              </p:ext>
            </p:extLst>
          </p:nvPr>
        </p:nvGraphicFramePr>
        <p:xfrm>
          <a:off x="647565" y="1493410"/>
          <a:ext cx="7848870" cy="1835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0">
                  <a:extLst>
                    <a:ext uri="{9D8B030D-6E8A-4147-A177-3AD203B41FA5}">
                      <a16:colId xmlns:a16="http://schemas.microsoft.com/office/drawing/2014/main" xmlns="" val="1911750388"/>
                    </a:ext>
                  </a:extLst>
                </a:gridCol>
                <a:gridCol w="2616290">
                  <a:extLst>
                    <a:ext uri="{9D8B030D-6E8A-4147-A177-3AD203B41FA5}">
                      <a16:colId xmlns:a16="http://schemas.microsoft.com/office/drawing/2014/main" xmlns="" val="1706398761"/>
                    </a:ext>
                  </a:extLst>
                </a:gridCol>
                <a:gridCol w="2616290">
                  <a:extLst>
                    <a:ext uri="{9D8B030D-6E8A-4147-A177-3AD203B41FA5}">
                      <a16:colId xmlns:a16="http://schemas.microsoft.com/office/drawing/2014/main" xmlns="" val="572429027"/>
                    </a:ext>
                  </a:extLst>
                </a:gridCol>
              </a:tblGrid>
              <a:tr h="410957"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Posterunki wartownicze </a:t>
                      </a:r>
                      <a:r>
                        <a:rPr lang="pl-PL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dzieli się ze względu na:</a:t>
                      </a:r>
                      <a:endParaRPr lang="pl-PL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8671275"/>
                  </a:ext>
                </a:extLst>
              </a:tr>
              <a:tr h="41095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Mobilność</a:t>
                      </a:r>
                      <a:endParaRPr lang="pl-PL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Miejsce</a:t>
                      </a:r>
                      <a:endParaRPr lang="pl-PL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Czas pełnienia służby</a:t>
                      </a:r>
                      <a:endParaRPr lang="pl-PL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3678677"/>
                  </a:ext>
                </a:extLst>
              </a:tr>
              <a:tr h="1013319"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Stałe</a:t>
                      </a:r>
                    </a:p>
                    <a:p>
                      <a:pPr marL="285750" indent="-285750" algn="l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Ruchome</a:t>
                      </a:r>
                      <a:endParaRPr lang="pl-PL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Zewnętrzne</a:t>
                      </a:r>
                    </a:p>
                    <a:p>
                      <a:pPr marL="285750" indent="-285750" algn="l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Wewnętrzne</a:t>
                      </a:r>
                      <a:endParaRPr lang="pl-PL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Całodobowe</a:t>
                      </a:r>
                    </a:p>
                    <a:p>
                      <a:pPr marL="285750" indent="-285750" algn="l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Okresowe</a:t>
                      </a:r>
                    </a:p>
                    <a:p>
                      <a:pPr marL="285750" indent="-285750" algn="l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Doraźne</a:t>
                      </a:r>
                      <a:endParaRPr lang="pl-PL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7187502"/>
                  </a:ext>
                </a:extLst>
              </a:tr>
            </a:tbl>
          </a:graphicData>
        </a:graphic>
      </p:graphicFrame>
      <p:sp>
        <p:nvSpPr>
          <p:cNvPr id="6" name="Podtytuł 2"/>
          <p:cNvSpPr txBox="1">
            <a:spLocks/>
          </p:cNvSpPr>
          <p:nvPr/>
        </p:nvSpPr>
        <p:spPr>
          <a:xfrm>
            <a:off x="521478" y="699542"/>
            <a:ext cx="7848870" cy="9047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pl-PL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85266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</TotalTime>
  <Words>817</Words>
  <Application>Microsoft Office PowerPoint</Application>
  <PresentationFormat>Pokaz na ekranie (16:9)</PresentationFormat>
  <Paragraphs>218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</vt:vector>
  </TitlesOfParts>
  <Company>Synertime Sp. z o.o.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Stowarzyszenie FIA</dc:creator>
  <cp:lastModifiedBy>Jan</cp:lastModifiedBy>
  <cp:revision>120</cp:revision>
  <cp:lastPrinted>2017-01-17T09:47:26Z</cp:lastPrinted>
  <dcterms:created xsi:type="dcterms:W3CDTF">2017-01-15T12:04:25Z</dcterms:created>
  <dcterms:modified xsi:type="dcterms:W3CDTF">2020-10-26T17:11:13Z</dcterms:modified>
</cp:coreProperties>
</file>