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2" r:id="rId3"/>
    <p:sldId id="264" r:id="rId4"/>
    <p:sldId id="275" r:id="rId5"/>
    <p:sldId id="276" r:id="rId6"/>
    <p:sldId id="265" r:id="rId7"/>
    <p:sldId id="277" r:id="rId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803" autoAdjust="0"/>
  </p:normalViewPr>
  <p:slideViewPr>
    <p:cSldViewPr>
      <p:cViewPr varScale="1">
        <p:scale>
          <a:sx n="55" d="100"/>
          <a:sy n="55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E634DFB-8A32-4647-93A5-926EB1DA58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3E276-D56E-4EC6-9152-3A7898F92B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1A19E8-F7C5-4637-B597-9C7F196D2FDD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39186861-B2FC-4C53-920E-C83E4D3BAF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18E6579B-8033-4ABE-93DD-6757F5EE6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4195EC5-0AC0-4F17-875B-CFEC978911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4B4742-4B69-49D4-BD57-7552C9E082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84FE7C-9572-4036-A632-B0784EC4F58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>
            <a:extLst>
              <a:ext uri="{FF2B5EF4-FFF2-40B4-BE49-F238E27FC236}">
                <a16:creationId xmlns:a16="http://schemas.microsoft.com/office/drawing/2014/main" id="{74470160-36E0-42D0-8894-CCD0E00CD6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>
            <a:extLst>
              <a:ext uri="{FF2B5EF4-FFF2-40B4-BE49-F238E27FC236}">
                <a16:creationId xmlns:a16="http://schemas.microsoft.com/office/drawing/2014/main" id="{31F5B46E-6D19-45D8-AE63-B49AA7F963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124" name="Symbol zastępczy numeru slajdu 3">
            <a:extLst>
              <a:ext uri="{FF2B5EF4-FFF2-40B4-BE49-F238E27FC236}">
                <a16:creationId xmlns:a16="http://schemas.microsoft.com/office/drawing/2014/main" id="{35E8C21B-B26E-4BDF-963E-41127E13C8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E38889-371E-4837-8867-70AF63DFD136}" type="slidenum">
              <a:rPr lang="pl-PL" altLang="pl-PL" smtClean="0"/>
              <a:pPr>
                <a:spcBef>
                  <a:spcPct val="0"/>
                </a:spcBef>
              </a:pPr>
              <a:t>2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>
            <a:extLst>
              <a:ext uri="{FF2B5EF4-FFF2-40B4-BE49-F238E27FC236}">
                <a16:creationId xmlns:a16="http://schemas.microsoft.com/office/drawing/2014/main" id="{5D898CF3-448F-4089-810E-1E15FE173A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>
            <a:extLst>
              <a:ext uri="{FF2B5EF4-FFF2-40B4-BE49-F238E27FC236}">
                <a16:creationId xmlns:a16="http://schemas.microsoft.com/office/drawing/2014/main" id="{F6DD9B16-C20A-4564-89CC-787DFB90A3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172" name="Symbol zastępczy numeru slajdu 3">
            <a:extLst>
              <a:ext uri="{FF2B5EF4-FFF2-40B4-BE49-F238E27FC236}">
                <a16:creationId xmlns:a16="http://schemas.microsoft.com/office/drawing/2014/main" id="{CDF2CDA5-39C1-4B78-8DAB-0B03B14E3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5C63B7-4DD9-464D-9E69-8053C6EBA4FB}" type="slidenum">
              <a:rPr lang="pl-PL" altLang="pl-PL" smtClean="0"/>
              <a:pPr>
                <a:spcBef>
                  <a:spcPct val="0"/>
                </a:spcBef>
              </a:pPr>
              <a:t>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>
            <a:extLst>
              <a:ext uri="{FF2B5EF4-FFF2-40B4-BE49-F238E27FC236}">
                <a16:creationId xmlns:a16="http://schemas.microsoft.com/office/drawing/2014/main" id="{DAF2796E-BFA5-4C05-B984-89CE0532A2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>
            <a:extLst>
              <a:ext uri="{FF2B5EF4-FFF2-40B4-BE49-F238E27FC236}">
                <a16:creationId xmlns:a16="http://schemas.microsoft.com/office/drawing/2014/main" id="{28D0C859-B106-4866-A966-AA04208447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9220" name="Symbol zastępczy numeru slajdu 3">
            <a:extLst>
              <a:ext uri="{FF2B5EF4-FFF2-40B4-BE49-F238E27FC236}">
                <a16:creationId xmlns:a16="http://schemas.microsoft.com/office/drawing/2014/main" id="{15082F02-B62B-485C-AA8C-EDB455F3D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3D6874-8D08-4EFA-9B3C-4A75AB4E6394}" type="slidenum">
              <a:rPr lang="pl-PL" altLang="pl-PL" smtClean="0"/>
              <a:pPr>
                <a:spcBef>
                  <a:spcPct val="0"/>
                </a:spcBef>
              </a:pPr>
              <a:t>4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B497BFA8-F88C-4D5D-9660-84BBE8BF8F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C75FC87F-4C4B-47AF-A7A2-023AECDDD1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18D36511-94DB-4F28-B975-194F1270C3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A5FE9D-E352-4A41-B0F1-3A68BC1DC097}" type="slidenum">
              <a:rPr lang="pl-PL" altLang="pl-PL" smtClean="0"/>
              <a:pPr>
                <a:spcBef>
                  <a:spcPct val="0"/>
                </a:spcBef>
              </a:pPr>
              <a:t>5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obrazu slajdu 1">
            <a:extLst>
              <a:ext uri="{FF2B5EF4-FFF2-40B4-BE49-F238E27FC236}">
                <a16:creationId xmlns:a16="http://schemas.microsoft.com/office/drawing/2014/main" id="{17D53139-ECB8-4ECE-892B-6BF05BA5D6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ymbol zastępczy notatek 2">
            <a:extLst>
              <a:ext uri="{FF2B5EF4-FFF2-40B4-BE49-F238E27FC236}">
                <a16:creationId xmlns:a16="http://schemas.microsoft.com/office/drawing/2014/main" id="{95E01CF7-1E8D-41E6-BC4A-6DCD2BDDB5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3316" name="Symbol zastępczy numeru slajdu 3">
            <a:extLst>
              <a:ext uri="{FF2B5EF4-FFF2-40B4-BE49-F238E27FC236}">
                <a16:creationId xmlns:a16="http://schemas.microsoft.com/office/drawing/2014/main" id="{A40E858E-8076-4066-8712-2ACD7E09F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E4B506-E85B-4535-85BF-E5B70A452B71}" type="slidenum">
              <a:rPr lang="pl-PL" altLang="pl-PL" smtClean="0"/>
              <a:pPr>
                <a:spcBef>
                  <a:spcPct val="0"/>
                </a:spcBef>
              </a:pPr>
              <a:t>6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>
            <a:extLst>
              <a:ext uri="{FF2B5EF4-FFF2-40B4-BE49-F238E27FC236}">
                <a16:creationId xmlns:a16="http://schemas.microsoft.com/office/drawing/2014/main" id="{FBC31544-5643-4E95-ACFF-AACA15E166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ymbol zastępczy notatek 2">
            <a:extLst>
              <a:ext uri="{FF2B5EF4-FFF2-40B4-BE49-F238E27FC236}">
                <a16:creationId xmlns:a16="http://schemas.microsoft.com/office/drawing/2014/main" id="{F72B325E-47C9-4077-85F8-89E4A7AB73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5364" name="Symbol zastępczy numeru slajdu 3">
            <a:extLst>
              <a:ext uri="{FF2B5EF4-FFF2-40B4-BE49-F238E27FC236}">
                <a16:creationId xmlns:a16="http://schemas.microsoft.com/office/drawing/2014/main" id="{E83759B1-6559-48E6-A1A3-CC7C72C67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2CA1C1-454D-4F48-B2A6-305BAD081646}" type="slidenum">
              <a:rPr lang="pl-PL" altLang="pl-PL" smtClean="0"/>
              <a:pPr>
                <a:spcBef>
                  <a:spcPct val="0"/>
                </a:spcBef>
              </a:pPr>
              <a:t>7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DE4011-EE02-4C89-BB60-C5DACA0A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B3C18-73BF-4F33-8A16-04350652895B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CEBA9C-538F-4CD0-94F4-EA3E6CB7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6BC7CB-3435-426B-B871-C2ADC499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CC1D-A68A-4937-A8FD-B73BED2C4F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842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2F0B17-CE8A-4CFC-9ABE-9BFBFCDA4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BA27-D854-43E1-B9D8-D1A33E56B9D9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08E074-7389-439B-96B8-479034B2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EBC5C8-FB4D-4664-8B37-98FB9F20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12BC-242F-47EA-AA86-626A442BEF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660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65A6F1-D0AD-4660-AD1C-940EB0C5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EBB9-C96A-4D1B-886B-3212A0852513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9407F4-5B74-4312-8A66-2D34051E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5C3AF9-3697-49C7-898C-FE4C85F8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4C7F-0858-491D-A3B5-35EB274A7A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1741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6FE892-18B6-4C7F-9973-B877615C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6410-F55B-47BE-96DD-573F1DED584D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7D0193-2FE9-4EA2-8B6B-188F70C34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0D592D-098B-4CBD-9A4E-93AAA413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3035-422D-449A-8358-8810798F3E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999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3A04D65-0631-45D1-A0C8-65B807D8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BDA23-C44A-4B95-B091-2BBA18BB5112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BA201E-09CB-4C2F-BA4E-CA772D46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61A179-14EF-4BA5-8072-1D9DE4A2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BB51-FAC2-4CC4-B934-F46A736677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206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9714A16C-1CA3-4C82-AC53-7DBD8208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14B62-0E71-407C-97E8-C1E87FDC068C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C0D67E4-905D-49DD-A957-972C3474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73C28CC5-4F78-4BA7-81D9-A54D613E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D054-2028-486B-B99F-90C8994D71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27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E9FDDA27-4690-4570-8527-550FE2A8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1127-695B-4357-8478-3554C44C1E17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6BF5FAC-C961-4029-9A64-4F506A1F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A6F2EFB-0A0C-47AA-8C61-9E665236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4693B-FFF7-4C9E-9EB7-FE94DAC64FE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007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6B53A353-D827-43DB-9C15-5AC7933C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4509-E33B-4DEB-9247-02C97CF069C5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7D7BFDEE-3525-4EF2-A597-2A13E5EB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DE21D6F9-CC48-4522-90E1-0E4FD31A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4F-AF5F-45B4-BC87-51B406C4BD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455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AE60F330-94DF-46F7-86AD-2EA3EC9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3781-825F-4B6C-8F5A-65DF2A804340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28394C68-D143-4C16-B37E-CE3792C5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6639E266-D336-4650-B88F-3D44C2B2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EA38-1DE8-4977-B449-587073048C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744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570D92B-C356-4402-A30C-4C394067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2B20-81D0-4E4F-B34F-8F019BA089ED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C42BD1E-1717-4218-B9D5-9328B5B10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5A97AFE-A0FD-430B-8EB3-EF9D9649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4403-95EE-4363-89CA-744F7B429E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403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FEF2DBD-2B5C-4C29-8F00-2B3BE178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3E323-BDB0-4895-A8F9-C7FDED86939B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0D9F9854-617A-4D35-AE76-9518529D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F0F915B4-E445-4CAF-B0AF-BAB50389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472D-6D15-4B22-8A62-7865AC07E4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074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8E7906D5-6522-4C91-A2EC-EA93A82FDF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BAFF083A-9DC6-4C0F-8850-36515FF44C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B53202-2628-4C15-878A-C7F554223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8290F0-7E0E-48C4-A932-210E737D308C}" type="datetimeFigureOut">
              <a:rPr lang="pl-PL"/>
              <a:pPr>
                <a:defRPr/>
              </a:pPr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6A3DC0-B06E-4CC8-9B14-3C9CE1BE7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02E041-5855-42A0-80E2-BC07B682F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E9D632-9299-4AC1-9C8C-97EA553A34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>
            <a:extLst>
              <a:ext uri="{FF2B5EF4-FFF2-40B4-BE49-F238E27FC236}">
                <a16:creationId xmlns:a16="http://schemas.microsoft.com/office/drawing/2014/main" id="{F55DF69E-76EA-494F-9A6E-5B01E868B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1438"/>
            <a:ext cx="9144000" cy="1000125"/>
          </a:xfrm>
        </p:spPr>
        <p:txBody>
          <a:bodyPr/>
          <a:lstStyle/>
          <a:p>
            <a:pPr eaLnBrk="1" hangingPunct="1"/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id="{CDC3CE35-2C0C-49A9-86D4-CF43CBE301D4}"/>
              </a:ext>
            </a:extLst>
          </p:cNvPr>
          <p:cNvSpPr txBox="1">
            <a:spLocks/>
          </p:cNvSpPr>
          <p:nvPr/>
        </p:nvSpPr>
        <p:spPr>
          <a:xfrm>
            <a:off x="0" y="4214813"/>
            <a:ext cx="9144000" cy="1000125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400" b="1" dirty="0">
                <a:ea typeface="+mj-ea"/>
              </a:rPr>
              <a:t>TEMAT: </a:t>
            </a:r>
            <a:r>
              <a:rPr lang="pl-PL" sz="2400" b="1" dirty="0">
                <a:latin typeface="Arial" charset="0"/>
                <a:cs typeface="Arial" charset="0"/>
              </a:rPr>
              <a:t>ORGANIZACJA BUDOWY POLOWYCH OBIEKTÓW FORTYFIKACYJNYCH</a:t>
            </a:r>
            <a:endParaRPr lang="pl-PL" sz="2400" b="1" dirty="0">
              <a:ea typeface="+mj-ea"/>
            </a:endParaRPr>
          </a:p>
        </p:txBody>
      </p:sp>
      <p:pic>
        <p:nvPicPr>
          <p:cNvPr id="3076" name="Picture 9">
            <a:extLst>
              <a:ext uri="{FF2B5EF4-FFF2-40B4-BE49-F238E27FC236}">
                <a16:creationId xmlns:a16="http://schemas.microsoft.com/office/drawing/2014/main" id="{29BD580D-FC2B-4582-A0E0-DBE7B5F24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030288"/>
            <a:ext cx="4672013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53351B6F-FA94-489A-AC99-240FBA6C4856}"/>
              </a:ext>
            </a:extLst>
          </p:cNvPr>
          <p:cNvSpPr/>
          <p:nvPr/>
        </p:nvSpPr>
        <p:spPr>
          <a:xfrm>
            <a:off x="285750" y="1500188"/>
            <a:ext cx="8643938" cy="1714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ROZBUDOWA FORTYFIKACYJNA OBEJMUJE BUDOWĘ: </a:t>
            </a:r>
          </a:p>
          <a:p>
            <a:pPr marL="179388" indent="-179388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UKRYĆ DLA LUDZI I SPRZĘTU WOJSKOWEGO;</a:t>
            </a:r>
          </a:p>
          <a:p>
            <a:pPr marL="179388" indent="-179388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OKOPÓW DLA ŚRODKÓW OGNIOWYCH ;</a:t>
            </a:r>
          </a:p>
          <a:p>
            <a:pPr marL="179388" indent="-179388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INNYCH OBIEKTÓW POMOCNICZYCH. </a:t>
            </a:r>
            <a:endParaRPr lang="pl-PL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rostokąt zaokrąglony 18">
            <a:extLst>
              <a:ext uri="{FF2B5EF4-FFF2-40B4-BE49-F238E27FC236}">
                <a16:creationId xmlns:a16="http://schemas.microsoft.com/office/drawing/2014/main" id="{06DB1BDC-30DE-4B85-9111-8B917B0F30B4}"/>
              </a:ext>
            </a:extLst>
          </p:cNvPr>
          <p:cNvSpPr/>
          <p:nvPr/>
        </p:nvSpPr>
        <p:spPr>
          <a:xfrm>
            <a:off x="785813" y="285750"/>
            <a:ext cx="7929562" cy="571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pl-PL" sz="1600" b="1" dirty="0">
                <a:latin typeface="Arial" pitchFamily="34" charset="0"/>
                <a:cs typeface="Arial" pitchFamily="34" charset="0"/>
              </a:rPr>
              <a:t>ZAKRES PRAC I WSTĘPNE PRZYGOTOWANIE DO ICH ROZPOCZĘCIA </a:t>
            </a:r>
          </a:p>
        </p:txBody>
      </p:sp>
      <p:sp>
        <p:nvSpPr>
          <p:cNvPr id="20" name="Dziesięciokąt 19">
            <a:extLst>
              <a:ext uri="{FF2B5EF4-FFF2-40B4-BE49-F238E27FC236}">
                <a16:creationId xmlns:a16="http://schemas.microsoft.com/office/drawing/2014/main" id="{5EADF0B9-957A-46EF-94D0-A07155C0316F}"/>
              </a:ext>
            </a:extLst>
          </p:cNvPr>
          <p:cNvSpPr/>
          <p:nvPr/>
        </p:nvSpPr>
        <p:spPr>
          <a:xfrm>
            <a:off x="142875" y="373063"/>
            <a:ext cx="500063" cy="428625"/>
          </a:xfrm>
          <a:prstGeom prst="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" name="Prostokąt zaokrąglony 7">
            <a:extLst>
              <a:ext uri="{FF2B5EF4-FFF2-40B4-BE49-F238E27FC236}">
                <a16:creationId xmlns:a16="http://schemas.microsoft.com/office/drawing/2014/main" id="{5C0BC8F8-EC02-4B92-923A-321BBAF944B0}"/>
              </a:ext>
            </a:extLst>
          </p:cNvPr>
          <p:cNvSpPr/>
          <p:nvPr/>
        </p:nvSpPr>
        <p:spPr>
          <a:xfrm>
            <a:off x="269875" y="3714750"/>
            <a:ext cx="8643938" cy="2286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 WSTĘPNEJ FAZIE DOWÓDCA: </a:t>
            </a:r>
          </a:p>
          <a:p>
            <a:pPr marL="179388" indent="-179388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WYZNACZA PODODDZIAŁOM PUNKTY OPORU (STANOWISKA OGNIOWE);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 ORGANIZUJE SYSTEM OGNIA;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 STAWIA ZADANIA ZWIĄZANE Z ROZBUDOWĄ TERENU.</a:t>
            </a:r>
            <a:endParaRPr lang="pl-PL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zaokrąglony 18">
            <a:extLst>
              <a:ext uri="{FF2B5EF4-FFF2-40B4-BE49-F238E27FC236}">
                <a16:creationId xmlns:a16="http://schemas.microsoft.com/office/drawing/2014/main" id="{BB23F919-D487-49C1-A740-DFD9E75037BB}"/>
              </a:ext>
            </a:extLst>
          </p:cNvPr>
          <p:cNvSpPr/>
          <p:nvPr/>
        </p:nvSpPr>
        <p:spPr>
          <a:xfrm>
            <a:off x="785813" y="285750"/>
            <a:ext cx="7929562" cy="571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1" hangingPunct="1">
              <a:defRPr/>
            </a:pPr>
            <a:r>
              <a:rPr lang="pl-PL" sz="1600" b="1" dirty="0">
                <a:latin typeface="Arial" pitchFamily="34" charset="0"/>
                <a:cs typeface="Arial" pitchFamily="34" charset="0"/>
              </a:rPr>
              <a:t>ZAKRES PRAC WYKONYWANYCH W PIERWSZEJ KOLEJNOŚCI</a:t>
            </a:r>
          </a:p>
        </p:txBody>
      </p:sp>
      <p:sp>
        <p:nvSpPr>
          <p:cNvPr id="20" name="Dziesięciokąt 19">
            <a:extLst>
              <a:ext uri="{FF2B5EF4-FFF2-40B4-BE49-F238E27FC236}">
                <a16:creationId xmlns:a16="http://schemas.microsoft.com/office/drawing/2014/main" id="{12FE6439-4D9F-49C4-A0CA-9264F954E686}"/>
              </a:ext>
            </a:extLst>
          </p:cNvPr>
          <p:cNvSpPr/>
          <p:nvPr/>
        </p:nvSpPr>
        <p:spPr>
          <a:xfrm>
            <a:off x="142875" y="373063"/>
            <a:ext cx="500063" cy="428625"/>
          </a:xfrm>
          <a:prstGeom prst="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48" name="pole tekstowe 5">
            <a:extLst>
              <a:ext uri="{FF2B5EF4-FFF2-40B4-BE49-F238E27FC236}">
                <a16:creationId xmlns:a16="http://schemas.microsoft.com/office/drawing/2014/main" id="{96DE706F-600A-4095-9401-7420EF8A8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574925"/>
            <a:ext cx="8001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Oczyszczenie pasa obserwacji i sektorów ostrzału.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Wykonywanie pojedynczych  okopów strzeleckich dla żołnierzy oraz obsług karabinów maszynowych, granatników przeciwpancernych.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 dirty="0">
                <a:latin typeface="Arial" panose="020B0604020202020204" pitchFamily="34" charset="0"/>
              </a:rPr>
              <a:t>Wykonywanie okopów dla wozów bojowych piechoty w głównych stanowiskach ogniowych.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 dirty="0">
                <a:latin typeface="Arial" panose="020B0604020202020204" pitchFamily="34" charset="0"/>
              </a:rPr>
              <a:t>Wykonywanie okopów dla innych środków ogniowych.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 dirty="0">
                <a:latin typeface="Arial" panose="020B0604020202020204" pitchFamily="34" charset="0"/>
              </a:rPr>
              <a:t>Wykonywanie okopów obserwacyjnych na posterunkach </a:t>
            </a:r>
            <a:br>
              <a:rPr lang="pl-PL" altLang="pl-PL" sz="1800" b="1" dirty="0">
                <a:latin typeface="Arial" panose="020B0604020202020204" pitchFamily="34" charset="0"/>
              </a:rPr>
            </a:br>
            <a:r>
              <a:rPr lang="pl-PL" altLang="pl-PL" sz="1800" b="1" dirty="0">
                <a:latin typeface="Arial" panose="020B0604020202020204" pitchFamily="34" charset="0"/>
              </a:rPr>
              <a:t>i stanowiskach dowódczo-obserwacyjnych.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 dirty="0">
                <a:latin typeface="Arial" panose="020B0604020202020204" pitchFamily="34" charset="0"/>
              </a:rPr>
              <a:t>Wykonywanie szczelin dla ludzi i ukryć na uzbrojenie i sprzęt wojskowy oraz środki materiałowe w punktach zabezpieczenia logistycznego.</a:t>
            </a:r>
          </a:p>
        </p:txBody>
      </p:sp>
      <p:sp>
        <p:nvSpPr>
          <p:cNvPr id="6149" name="pole tekstowe 6">
            <a:extLst>
              <a:ext uri="{FF2B5EF4-FFF2-40B4-BE49-F238E27FC236}">
                <a16:creationId xmlns:a16="http://schemas.microsoft.com/office/drawing/2014/main" id="{51017BE3-ACC2-4C06-857E-C30D2A53C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928688"/>
            <a:ext cx="800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Arial" panose="020B0604020202020204" pitchFamily="34" charset="0"/>
              </a:rPr>
              <a:t>ZAKRES PRAC PIERWSZEJ KOLEJNOŚCI PODCZAS PRZECHODZENIA DO OBRONY BEZ STYCZNOŚCI Z PRZECIWNIKIEM OBEJMUJE:</a:t>
            </a:r>
          </a:p>
        </p:txBody>
      </p:sp>
      <p:sp>
        <p:nvSpPr>
          <p:cNvPr id="6150" name="pole tekstowe 7">
            <a:extLst>
              <a:ext uri="{FF2B5EF4-FFF2-40B4-BE49-F238E27FC236}">
                <a16:creationId xmlns:a16="http://schemas.microsoft.com/office/drawing/2014/main" id="{FD51CDBC-65D4-42A0-AF6F-46381DF07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6130925"/>
            <a:ext cx="7786688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i="1">
                <a:latin typeface="Arial" panose="020B0604020202020204" pitchFamily="34" charset="0"/>
              </a:rPr>
              <a:t>Prace pierwszej kolejności realizowane są w czasie  ok. 16-18 godz.</a:t>
            </a:r>
            <a:endParaRPr lang="pl-PL" altLang="pl-PL" sz="1800" i="1">
              <a:latin typeface="Arial" panose="020B0604020202020204" pitchFamily="34" charset="0"/>
            </a:endParaRPr>
          </a:p>
        </p:txBody>
      </p:sp>
      <p:sp>
        <p:nvSpPr>
          <p:cNvPr id="6151" name="pole tekstowe 6">
            <a:extLst>
              <a:ext uri="{FF2B5EF4-FFF2-40B4-BE49-F238E27FC236}">
                <a16:creationId xmlns:a16="http://schemas.microsoft.com/office/drawing/2014/main" id="{EFFA39ED-7BD6-46C2-B8AE-CB5242C56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630363"/>
            <a:ext cx="80010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i="1">
                <a:latin typeface="Arial" panose="020B0604020202020204" pitchFamily="34" charset="0"/>
              </a:rPr>
              <a:t>podstawowe obiekty fortyfikacyjne, przeznaczone do bezpośredniej ochrony ludzi i sprzętu bojowego przed oddziaływaniem środków rażenia przeciwnika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zaokrąglony 18">
            <a:extLst>
              <a:ext uri="{FF2B5EF4-FFF2-40B4-BE49-F238E27FC236}">
                <a16:creationId xmlns:a16="http://schemas.microsoft.com/office/drawing/2014/main" id="{62BB054D-A4FE-48BE-A920-CC382C4C8F8C}"/>
              </a:ext>
            </a:extLst>
          </p:cNvPr>
          <p:cNvSpPr/>
          <p:nvPr/>
        </p:nvSpPr>
        <p:spPr>
          <a:xfrm>
            <a:off x="785813" y="285750"/>
            <a:ext cx="7929562" cy="571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1" hangingPunct="1">
              <a:defRPr/>
            </a:pPr>
            <a:r>
              <a:rPr lang="pl-PL" sz="1600" b="1" dirty="0">
                <a:latin typeface="Arial" pitchFamily="34" charset="0"/>
                <a:cs typeface="Arial" pitchFamily="34" charset="0"/>
              </a:rPr>
              <a:t>ZAKRES PRAC WYKONYWANYCH W DRUGIEJ KOLEJNOŚCI</a:t>
            </a:r>
          </a:p>
        </p:txBody>
      </p:sp>
      <p:sp>
        <p:nvSpPr>
          <p:cNvPr id="20" name="Dziesięciokąt 19">
            <a:extLst>
              <a:ext uri="{FF2B5EF4-FFF2-40B4-BE49-F238E27FC236}">
                <a16:creationId xmlns:a16="http://schemas.microsoft.com/office/drawing/2014/main" id="{88A79048-6023-4BE8-9CD4-D35CF49A7C56}"/>
              </a:ext>
            </a:extLst>
          </p:cNvPr>
          <p:cNvSpPr/>
          <p:nvPr/>
        </p:nvSpPr>
        <p:spPr>
          <a:xfrm>
            <a:off x="142875" y="373063"/>
            <a:ext cx="500063" cy="428625"/>
          </a:xfrm>
          <a:prstGeom prst="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196" name="pole tekstowe 5">
            <a:extLst>
              <a:ext uri="{FF2B5EF4-FFF2-40B4-BE49-F238E27FC236}">
                <a16:creationId xmlns:a16="http://schemas.microsoft.com/office/drawing/2014/main" id="{1B516B18-10FD-4029-BA12-4E145C470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500313"/>
            <a:ext cx="8001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Wykonanie okopów drużyn.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Połączenie okopów drużyn rowami w obrębie punktów oporu plutonów i kompanii.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Wykonanie PO dowódców pododdziałów.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Budowę schronów typu lekkiego w kompaniach (plutonach)- równorzędnych.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Budowę ukryć dla środków transportowych.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Wykonanie zapasowych okopów dla środków ogniowych.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Budowę ukryć w kompanijnych punktach zabezpieczenia logistycznego.</a:t>
            </a:r>
          </a:p>
        </p:txBody>
      </p:sp>
      <p:sp>
        <p:nvSpPr>
          <p:cNvPr id="8197" name="pole tekstowe 6">
            <a:extLst>
              <a:ext uri="{FF2B5EF4-FFF2-40B4-BE49-F238E27FC236}">
                <a16:creationId xmlns:a16="http://schemas.microsoft.com/office/drawing/2014/main" id="{F9F7A446-152B-4403-B5D5-A633D5A0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071563"/>
            <a:ext cx="800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Arial" panose="020B0604020202020204" pitchFamily="34" charset="0"/>
              </a:rPr>
              <a:t>ZAKRES PRAC DRUGIEJ KOLEJNOŚCI OBEJMUJE:</a:t>
            </a:r>
          </a:p>
        </p:txBody>
      </p:sp>
      <p:sp>
        <p:nvSpPr>
          <p:cNvPr id="8198" name="pole tekstowe 7">
            <a:extLst>
              <a:ext uri="{FF2B5EF4-FFF2-40B4-BE49-F238E27FC236}">
                <a16:creationId xmlns:a16="http://schemas.microsoft.com/office/drawing/2014/main" id="{8AEBB349-0C24-4352-9B1E-B42143CD9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786438"/>
            <a:ext cx="7786688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i="1">
                <a:latin typeface="Arial" panose="020B0604020202020204" pitchFamily="34" charset="0"/>
              </a:rPr>
              <a:t>Prace drugiej kolejności realizowane są w czasie ok. 3-4 doby.</a:t>
            </a:r>
            <a:endParaRPr lang="pl-PL" altLang="pl-PL" sz="1800" i="1">
              <a:latin typeface="Arial" panose="020B0604020202020204" pitchFamily="34" charset="0"/>
            </a:endParaRPr>
          </a:p>
        </p:txBody>
      </p:sp>
      <p:sp>
        <p:nvSpPr>
          <p:cNvPr id="8199" name="pole tekstowe 6">
            <a:extLst>
              <a:ext uri="{FF2B5EF4-FFF2-40B4-BE49-F238E27FC236}">
                <a16:creationId xmlns:a16="http://schemas.microsoft.com/office/drawing/2014/main" id="{8AACEDBF-AF77-4BD6-8E51-F04179111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558925"/>
            <a:ext cx="80010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Arial" panose="020B0604020202020204" pitchFamily="34" charset="0"/>
                <a:cs typeface="Times New Roman" panose="02020603050405020304" pitchFamily="18" charset="0"/>
              </a:rPr>
              <a:t>prace mające na celu zwiększenie warunków ochronnych wojsk na rażące oddziaływanie wszelkich dostępnych środków ogniowych przeciwnika.</a:t>
            </a:r>
            <a:endParaRPr lang="pl-PL" altLang="pl-PL" sz="1600" b="1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zaokrąglony 18">
            <a:extLst>
              <a:ext uri="{FF2B5EF4-FFF2-40B4-BE49-F238E27FC236}">
                <a16:creationId xmlns:a16="http://schemas.microsoft.com/office/drawing/2014/main" id="{C41E42F5-3802-4806-8701-E8F83C747D6C}"/>
              </a:ext>
            </a:extLst>
          </p:cNvPr>
          <p:cNvSpPr/>
          <p:nvPr/>
        </p:nvSpPr>
        <p:spPr>
          <a:xfrm>
            <a:off x="785813" y="285750"/>
            <a:ext cx="7929562" cy="571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1" hangingPunct="1">
              <a:defRPr/>
            </a:pPr>
            <a:r>
              <a:rPr lang="pl-PL" sz="1600" b="1" dirty="0">
                <a:latin typeface="Arial" pitchFamily="34" charset="0"/>
                <a:cs typeface="Arial" pitchFamily="34" charset="0"/>
              </a:rPr>
              <a:t>ZAKRES PRAC WYKONYWANYCH W NASTĘPNEJ KOLEJNOŚCI</a:t>
            </a:r>
          </a:p>
        </p:txBody>
      </p:sp>
      <p:sp>
        <p:nvSpPr>
          <p:cNvPr id="20" name="Dziesięciokąt 19">
            <a:extLst>
              <a:ext uri="{FF2B5EF4-FFF2-40B4-BE49-F238E27FC236}">
                <a16:creationId xmlns:a16="http://schemas.microsoft.com/office/drawing/2014/main" id="{70BA77D8-9FD1-46EF-826D-CB856E70B404}"/>
              </a:ext>
            </a:extLst>
          </p:cNvPr>
          <p:cNvSpPr/>
          <p:nvPr/>
        </p:nvSpPr>
        <p:spPr>
          <a:xfrm>
            <a:off x="142875" y="373063"/>
            <a:ext cx="500063" cy="428625"/>
          </a:xfrm>
          <a:prstGeom prst="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0244" name="pole tekstowe 5">
            <a:extLst>
              <a:ext uri="{FF2B5EF4-FFF2-40B4-BE49-F238E27FC236}">
                <a16:creationId xmlns:a16="http://schemas.microsoft.com/office/drawing/2014/main" id="{2A8BE078-2DC5-4D18-90A4-56E75A034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478088"/>
            <a:ext cx="8001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Dokończenie budowy schronów typu lekkiego.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Wykonanie zapasowych i pozornych rejonów rozmieszczenia stanowisk ogniowych artylerii, obrony przeciwlotniczej, stanowisk dowodzenia.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Wykonanie ukryć dla pozostałych środków transportowych i sprzętu technicznego.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1800" b="1">
                <a:latin typeface="Arial" panose="020B0604020202020204" pitchFamily="34" charset="0"/>
              </a:rPr>
              <a:t>Wykonanie obiektów pomocniczych (o przeznaczeniu gospodarczym, sanitarnym itp.)</a:t>
            </a:r>
          </a:p>
        </p:txBody>
      </p:sp>
      <p:sp>
        <p:nvSpPr>
          <p:cNvPr id="10245" name="pole tekstowe 6">
            <a:extLst>
              <a:ext uri="{FF2B5EF4-FFF2-40B4-BE49-F238E27FC236}">
                <a16:creationId xmlns:a16="http://schemas.microsoft.com/office/drawing/2014/main" id="{74AF0D1A-EE57-425C-8121-CF923F42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071563"/>
            <a:ext cx="800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Arial" panose="020B0604020202020204" pitchFamily="34" charset="0"/>
              </a:rPr>
              <a:t>ZAKRES PRAC W NASTĘPNEJ KOLEJNOŚCI OBEJMUJE:</a:t>
            </a:r>
          </a:p>
        </p:txBody>
      </p:sp>
      <p:sp>
        <p:nvSpPr>
          <p:cNvPr id="10246" name="pole tekstowe 7">
            <a:extLst>
              <a:ext uri="{FF2B5EF4-FFF2-40B4-BE49-F238E27FC236}">
                <a16:creationId xmlns:a16="http://schemas.microsoft.com/office/drawing/2014/main" id="{0BC9F7C5-DAFB-403F-A99E-6272439E0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143500"/>
            <a:ext cx="7786688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i="1">
                <a:latin typeface="Arial" panose="020B0604020202020204" pitchFamily="34" charset="0"/>
              </a:rPr>
              <a:t>Prace następnej kolejności realizowane są w czasie ok. 2-3 doby.</a:t>
            </a:r>
            <a:endParaRPr lang="pl-PL" altLang="pl-PL" sz="1800" i="1">
              <a:latin typeface="Arial" panose="020B0604020202020204" pitchFamily="34" charset="0"/>
            </a:endParaRPr>
          </a:p>
        </p:txBody>
      </p:sp>
      <p:sp>
        <p:nvSpPr>
          <p:cNvPr id="10247" name="pole tekstowe 6">
            <a:extLst>
              <a:ext uri="{FF2B5EF4-FFF2-40B4-BE49-F238E27FC236}">
                <a16:creationId xmlns:a16="http://schemas.microsoft.com/office/drawing/2014/main" id="{7089E391-5C3C-4DFE-AA05-2B29E9C51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558925"/>
            <a:ext cx="80010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Arial" panose="020B0604020202020204" pitchFamily="34" charset="0"/>
                <a:cs typeface="Times New Roman" panose="02020603050405020304" pitchFamily="18" charset="0"/>
              </a:rPr>
              <a:t>wykonuje się pomocnicze obiekty fortyfikacyjne pozwalające na dłuższe przebywanie wojsk w danym rejonie</a:t>
            </a:r>
            <a:endParaRPr lang="pl-PL" altLang="pl-PL" sz="1600" b="1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RYS9_6">
            <a:extLst>
              <a:ext uri="{FF2B5EF4-FFF2-40B4-BE49-F238E27FC236}">
                <a16:creationId xmlns:a16="http://schemas.microsoft.com/office/drawing/2014/main" id="{435B1378-D192-4285-956F-AF48FB199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3"/>
            <a:ext cx="7173913" cy="640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pole tekstowe 5">
            <a:extLst>
              <a:ext uri="{FF2B5EF4-FFF2-40B4-BE49-F238E27FC236}">
                <a16:creationId xmlns:a16="http://schemas.microsoft.com/office/drawing/2014/main" id="{621074BB-BB4D-4D6B-AC28-CAA7B6FB2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30925"/>
            <a:ext cx="428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Arial" panose="020B0604020202020204" pitchFamily="34" charset="0"/>
              </a:rPr>
              <a:t>Okop drużyny (stanowisko ogniowe)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obroni.pl/foto_news/rosjanie_w_okopach.jpg">
            <a:extLst>
              <a:ext uri="{FF2B5EF4-FFF2-40B4-BE49-F238E27FC236}">
                <a16:creationId xmlns:a16="http://schemas.microsoft.com/office/drawing/2014/main" id="{C65FF550-97E4-402C-8DE5-3A4FBD2AE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14313"/>
            <a:ext cx="3981450" cy="650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4" descr="http://odkrywca.pl/forum_pics/picsforum16/kurland_1945_1.jpg">
            <a:extLst>
              <a:ext uri="{FF2B5EF4-FFF2-40B4-BE49-F238E27FC236}">
                <a16:creationId xmlns:a16="http://schemas.microsoft.com/office/drawing/2014/main" id="{4B0D9C4E-CEBE-4CEE-B926-A22123B1B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14313"/>
            <a:ext cx="42227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 descr="http://img54.imageshack.us/img54/2723/okopy1th6.jpg">
            <a:extLst>
              <a:ext uri="{FF2B5EF4-FFF2-40B4-BE49-F238E27FC236}">
                <a16:creationId xmlns:a16="http://schemas.microsoft.com/office/drawing/2014/main" id="{953CC776-F0BE-4D51-812D-6BE84E1CE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928938"/>
            <a:ext cx="445928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pole tekstowe 6">
            <a:extLst>
              <a:ext uri="{FF2B5EF4-FFF2-40B4-BE49-F238E27FC236}">
                <a16:creationId xmlns:a16="http://schemas.microsoft.com/office/drawing/2014/main" id="{ED50CCD9-9DA7-4A4B-BA32-7268E6D72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2643188"/>
            <a:ext cx="4929188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latin typeface="Arial" panose="020B0604020202020204" pitchFamily="34" charset="0"/>
              </a:rPr>
              <a:t>DZIĘKUJĘ ZA UWAGĘ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373</Words>
  <Application>Microsoft Office PowerPoint</Application>
  <PresentationFormat>Pokaz na ekranie (4:3)</PresentationFormat>
  <Paragraphs>51</Paragraphs>
  <Slides>7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WNIOSKI Z PRZEBIEGU OPERACJI</dc:title>
  <dc:creator>Sławek</dc:creator>
  <cp:lastModifiedBy>Jan Kędziora</cp:lastModifiedBy>
  <cp:revision>274</cp:revision>
  <dcterms:created xsi:type="dcterms:W3CDTF">2010-03-09T08:30:47Z</dcterms:created>
  <dcterms:modified xsi:type="dcterms:W3CDTF">2020-12-10T10:04:47Z</dcterms:modified>
</cp:coreProperties>
</file>