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zpe.gov.pl/a/czym-sa-prawa-czlowieka/DqbmitF6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89213" y="953590"/>
            <a:ext cx="8915399" cy="796833"/>
          </a:xfrm>
        </p:spPr>
        <p:txBody>
          <a:bodyPr>
            <a:normAutofit/>
          </a:bodyPr>
          <a:lstStyle/>
          <a:p>
            <a:r>
              <a:rPr lang="pl-PL" sz="3200" dirty="0" smtClean="0"/>
              <a:t>Temat: Czym są prawa człowieka?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89213" y="2142309"/>
            <a:ext cx="8915399" cy="3761353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pl-PL" dirty="0" smtClean="0"/>
              <a:t>Pojęcie praw człowieka.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Różne wymiary praw człowieka.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Cechy praw człowieka.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Prawa a wolności człowieka.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Ograniczenie praw człowieka.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859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16861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Pojęcie praw człowieka.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632857"/>
            <a:ext cx="8915400" cy="4278365"/>
          </a:xfrm>
        </p:spPr>
        <p:txBody>
          <a:bodyPr/>
          <a:lstStyle/>
          <a:p>
            <a:r>
              <a:rPr lang="pl-PL" b="1" u="sng" dirty="0"/>
              <a:t>prawa człowieka </a:t>
            </a:r>
            <a:r>
              <a:rPr lang="pl-PL" b="1" dirty="0"/>
              <a:t>to </a:t>
            </a:r>
            <a:r>
              <a:rPr lang="pl-PL" b="1" dirty="0" smtClean="0"/>
              <a:t>katalog norm prawnych </a:t>
            </a:r>
            <a:r>
              <a:rPr lang="pl-PL" b="1" dirty="0"/>
              <a:t>moralne o charakterze podstawowym, przynależne każdej jednostce w jej kontaktach z </a:t>
            </a:r>
            <a:r>
              <a:rPr lang="pl-PL" b="1" dirty="0" smtClean="0"/>
              <a:t>państwem</a:t>
            </a:r>
            <a:r>
              <a:rPr lang="pl-PL" dirty="0" smtClean="0"/>
              <a:t>.</a:t>
            </a:r>
          </a:p>
          <a:p>
            <a:r>
              <a:rPr lang="pl-PL" b="1" dirty="0" smtClean="0"/>
              <a:t>Przysługują każdemu bez wyjątku</a:t>
            </a:r>
          </a:p>
          <a:p>
            <a:r>
              <a:rPr lang="pl-PL" b="1" dirty="0" smtClean="0"/>
              <a:t>Są jednakowe dla wszystkich</a:t>
            </a:r>
          </a:p>
          <a:p>
            <a:endParaRPr lang="pl-PL" b="1" dirty="0"/>
          </a:p>
          <a:p>
            <a:pPr marL="0" indent="0">
              <a:buNone/>
            </a:pPr>
            <a:r>
              <a:rPr lang="pl-PL" b="1" u="sng" dirty="0"/>
              <a:t>https://zpe.gov.pl/a/czym-sa-prawa-czlowieka/DqbmitF6S</a:t>
            </a:r>
          </a:p>
        </p:txBody>
      </p:sp>
    </p:spTree>
    <p:extLst>
      <p:ext uri="{BB962C8B-B14F-4D97-AF65-F5344CB8AC3E}">
        <p14:creationId xmlns:p14="http://schemas.microsoft.com/office/powerpoint/2010/main" val="305068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3616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Różne wymiary praw człowieka.</a:t>
            </a:r>
            <a:r>
              <a:rPr lang="pl-PL" dirty="0"/>
              <a:t>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397726"/>
            <a:ext cx="8915400" cy="4513496"/>
          </a:xfrm>
        </p:spPr>
        <p:txBody>
          <a:bodyPr/>
          <a:lstStyle/>
          <a:p>
            <a:r>
              <a:rPr lang="pl-PL" dirty="0"/>
              <a:t>państwo (władza) nie nadaje nam praw człowieka, a co najwyżej w różnych dokumentach je </a:t>
            </a:r>
            <a:r>
              <a:rPr lang="pl-PL" dirty="0" smtClean="0"/>
              <a:t>potwierdza</a:t>
            </a:r>
          </a:p>
          <a:p>
            <a:r>
              <a:rPr lang="pl-PL" dirty="0" smtClean="0"/>
              <a:t>Prawa człowieka rozumiane są w wymiarach: zasad moralnych, relacji pomiędzy człowiekiem a państwem, lub katalogu norm prawnych</a:t>
            </a:r>
          </a:p>
          <a:p>
            <a:r>
              <a:rPr lang="pl-PL" dirty="0"/>
              <a:t>Mamy prawa, ponieważ jesteśmy ludźmi i wynikają one z naszego człowieczeństwa</a:t>
            </a:r>
            <a:r>
              <a:rPr lang="pl-PL" dirty="0" smtClean="0"/>
              <a:t>.</a:t>
            </a:r>
          </a:p>
          <a:p>
            <a:r>
              <a:rPr lang="pl-PL" dirty="0"/>
              <a:t>Źródłem praw człowieka jest </a:t>
            </a:r>
            <a:r>
              <a:rPr lang="pl-PL" b="1" dirty="0"/>
              <a:t>godność</a:t>
            </a:r>
            <a:r>
              <a:rPr lang="pl-PL" dirty="0"/>
              <a:t> ludzka. Uznaje się ją za wartość przyrodzoną i niezbywalną, przypisaną do każdej jednostki ludzkiej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782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89213" y="496389"/>
            <a:ext cx="8915399" cy="705394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89213" y="1580607"/>
            <a:ext cx="8915399" cy="4323056"/>
          </a:xfrm>
        </p:spPr>
        <p:txBody>
          <a:bodyPr/>
          <a:lstStyle/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449426"/>
              </p:ext>
            </p:extLst>
          </p:nvPr>
        </p:nvGraphicFramePr>
        <p:xfrm>
          <a:off x="2589213" y="365761"/>
          <a:ext cx="8915400" cy="4702628"/>
        </p:xfrm>
        <a:graphic>
          <a:graphicData uri="http://schemas.openxmlformats.org/drawingml/2006/table">
            <a:tbl>
              <a:tblPr/>
              <a:tblGrid>
                <a:gridCol w="4457700">
                  <a:extLst>
                    <a:ext uri="{9D8B030D-6E8A-4147-A177-3AD203B41FA5}">
                      <a16:colId xmlns:a16="http://schemas.microsoft.com/office/drawing/2014/main" val="670252383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4142279808"/>
                    </a:ext>
                  </a:extLst>
                </a:gridCol>
              </a:tblGrid>
              <a:tr h="1343607">
                <a:tc gridSpan="2"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rgbClr val="FF0000"/>
                          </a:solidFill>
                          <a:effectLst/>
                          <a:latin typeface="Lora"/>
                        </a:rPr>
                        <a:t>Prawa </a:t>
                      </a:r>
                      <a:r>
                        <a:rPr lang="pl-PL" b="1" dirty="0" smtClean="0">
                          <a:solidFill>
                            <a:srgbClr val="FF0000"/>
                          </a:solidFill>
                          <a:effectLst/>
                          <a:latin typeface="Lora"/>
                        </a:rPr>
                        <a:t>człowieka – to co nam przysługuje</a:t>
                      </a:r>
                    </a:p>
                    <a:p>
                      <a:r>
                        <a:rPr lang="pl-PL" b="1" dirty="0" smtClean="0">
                          <a:solidFill>
                            <a:srgbClr val="FF0000"/>
                          </a:solidFill>
                          <a:effectLst/>
                          <a:latin typeface="Lora"/>
                        </a:rPr>
                        <a:t>Wolności</a:t>
                      </a:r>
                      <a:r>
                        <a:rPr lang="pl-PL" b="1" baseline="0" dirty="0" smtClean="0">
                          <a:solidFill>
                            <a:srgbClr val="FF0000"/>
                          </a:solidFill>
                          <a:effectLst/>
                          <a:latin typeface="Lora"/>
                        </a:rPr>
                        <a:t> człowieka - to o czym decydujemy</a:t>
                      </a:r>
                      <a:endParaRPr lang="pl-PL" dirty="0">
                        <a:solidFill>
                          <a:srgbClr val="FF0000"/>
                        </a:solidFill>
                        <a:effectLst/>
                        <a:latin typeface="Lor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556118"/>
                  </a:ext>
                </a:extLst>
              </a:tr>
              <a:tr h="3359021">
                <a:tc>
                  <a:txBody>
                    <a:bodyPr/>
                    <a:lstStyle/>
                    <a:p>
                      <a:r>
                        <a:rPr lang="pl-PL" b="1">
                          <a:effectLst/>
                          <a:latin typeface="Lora"/>
                        </a:rPr>
                        <a:t>materialne</a:t>
                      </a:r>
                      <a:r>
                        <a:rPr lang="pl-PL">
                          <a:effectLst/>
                          <a:latin typeface="Lora"/>
                        </a:rPr>
                        <a:t> – m.in.: prawo do życia, prawo do nauki, wolność słowa, wolność sumienia, wolność wyznania</a:t>
                      </a:r>
                    </a:p>
                  </a:txBody>
                  <a:tcPr anchor="ctr">
                    <a:lnL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effectLst/>
                          <a:latin typeface="Lora"/>
                        </a:rPr>
                        <a:t>proceduralne</a:t>
                      </a:r>
                      <a:r>
                        <a:rPr lang="pl-PL" dirty="0">
                          <a:effectLst/>
                          <a:latin typeface="Lora"/>
                        </a:rPr>
                        <a:t> – procedury i mechanizmy, które pozwalają nam domagać się realizacji naszych praw i wolności</a:t>
                      </a:r>
                    </a:p>
                  </a:txBody>
                  <a:tcPr anchor="ctr">
                    <a:lnL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496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151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629924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Cechy praw i wolności człowieka: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948335"/>
              </p:ext>
            </p:extLst>
          </p:nvPr>
        </p:nvGraphicFramePr>
        <p:xfrm>
          <a:off x="1789610" y="1358539"/>
          <a:ext cx="9078686" cy="5303519"/>
        </p:xfrm>
        <a:graphic>
          <a:graphicData uri="http://schemas.openxmlformats.org/drawingml/2006/table">
            <a:tbl>
              <a:tblPr/>
              <a:tblGrid>
                <a:gridCol w="4539343">
                  <a:extLst>
                    <a:ext uri="{9D8B030D-6E8A-4147-A177-3AD203B41FA5}">
                      <a16:colId xmlns:a16="http://schemas.microsoft.com/office/drawing/2014/main" val="1222463138"/>
                    </a:ext>
                  </a:extLst>
                </a:gridCol>
                <a:gridCol w="4539343">
                  <a:extLst>
                    <a:ext uri="{9D8B030D-6E8A-4147-A177-3AD203B41FA5}">
                      <a16:colId xmlns:a16="http://schemas.microsoft.com/office/drawing/2014/main" val="543832867"/>
                    </a:ext>
                  </a:extLst>
                </a:gridCol>
              </a:tblGrid>
              <a:tr h="457684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effectLst/>
                          <a:latin typeface="Lora"/>
                        </a:rPr>
                        <a:t>cechy </a:t>
                      </a:r>
                      <a:r>
                        <a:rPr lang="pl-PL" sz="1200" b="1" dirty="0">
                          <a:effectLst/>
                          <a:latin typeface="Lora"/>
                        </a:rPr>
                        <a:t>praw i wolności</a:t>
                      </a:r>
                      <a:endParaRPr lang="pl-PL" sz="1200" dirty="0">
                        <a:effectLst/>
                        <a:latin typeface="Lora"/>
                      </a:endParaRPr>
                    </a:p>
                  </a:txBody>
                  <a:tcPr marL="59714" marR="59714" marT="29857" marB="29857" anchor="ctr">
                    <a:lnL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>
                          <a:effectLst/>
                          <a:latin typeface="Lora"/>
                        </a:rPr>
                        <a:t>Znaczenie</a:t>
                      </a:r>
                      <a:endParaRPr lang="pl-PL" sz="1200">
                        <a:effectLst/>
                        <a:latin typeface="Lora"/>
                      </a:endParaRPr>
                    </a:p>
                  </a:txBody>
                  <a:tcPr marL="59714" marR="59714" marT="29857" marB="29857" anchor="ctr">
                    <a:lnL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046217"/>
                  </a:ext>
                </a:extLst>
              </a:tr>
              <a:tr h="1047856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  <a:latin typeface="Lora"/>
                        </a:rPr>
                        <a:t>Powszechny</a:t>
                      </a:r>
                    </a:p>
                  </a:txBody>
                  <a:tcPr marL="59714" marR="59714" marT="29857" marB="29857" anchor="ctr">
                    <a:lnL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  <a:latin typeface="Lora"/>
                        </a:rPr>
                        <a:t>przysługują każdemu człowiekowi niezależnie od rasy, płci, przynależności do danej grupy społecznej, statusu majątkowego</a:t>
                      </a:r>
                    </a:p>
                  </a:txBody>
                  <a:tcPr marL="59714" marR="59714" marT="29857" marB="29857" anchor="ctr">
                    <a:lnL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626292"/>
                  </a:ext>
                </a:extLst>
              </a:tr>
              <a:tr h="1441305"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  <a:latin typeface="Lora"/>
                        </a:rPr>
                        <a:t>Przyrodzony</a:t>
                      </a:r>
                    </a:p>
                  </a:txBody>
                  <a:tcPr marL="59714" marR="59714" marT="29857" marB="29857" anchor="ctr">
                    <a:lnL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  <a:latin typeface="Lora"/>
                        </a:rPr>
                        <a:t>przysługują każdemu od chwili urodzenia, nie wynikają z woli państwa, a wywodzone są z istoty człowieczeństwa; państwo ich nie nadaje, a jedynie potwierdza</a:t>
                      </a:r>
                    </a:p>
                  </a:txBody>
                  <a:tcPr marL="59714" marR="59714" marT="29857" marB="29857" anchor="ctr">
                    <a:lnL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620928"/>
                  </a:ext>
                </a:extLst>
              </a:tr>
              <a:tr h="654408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  <a:latin typeface="Lora"/>
                        </a:rPr>
                        <a:t>Niezbywalny</a:t>
                      </a:r>
                    </a:p>
                  </a:txBody>
                  <a:tcPr marL="59714" marR="59714" marT="29857" marB="29857" anchor="ctr">
                    <a:lnL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  <a:latin typeface="Lora"/>
                        </a:rPr>
                        <a:t>przypisane są do każdej jednostki ludzkiej i nie można się ich zrzec</a:t>
                      </a:r>
                    </a:p>
                  </a:txBody>
                  <a:tcPr marL="59714" marR="59714" marT="29857" marB="29857" anchor="ctr">
                    <a:lnL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216887"/>
                  </a:ext>
                </a:extLst>
              </a:tr>
              <a:tr h="851133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  <a:latin typeface="Lora"/>
                        </a:rPr>
                        <a:t>Niepodzielny</a:t>
                      </a:r>
                    </a:p>
                  </a:txBody>
                  <a:tcPr marL="59714" marR="59714" marT="29857" marB="29857" anchor="ctr">
                    <a:lnL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  <a:latin typeface="Lora"/>
                        </a:rPr>
                        <a:t>wszystkie kategorie i generacje praw stanowią integralną i współzależną całość</a:t>
                      </a:r>
                    </a:p>
                  </a:txBody>
                  <a:tcPr marL="59714" marR="59714" marT="29857" marB="29857" anchor="ctr">
                    <a:lnL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90380"/>
                  </a:ext>
                </a:extLst>
              </a:tr>
              <a:tr h="851133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  <a:latin typeface="Lora"/>
                        </a:rPr>
                        <a:t>Naturalny</a:t>
                      </a:r>
                    </a:p>
                  </a:txBody>
                  <a:tcPr marL="59714" marR="59714" marT="29857" marB="29857" anchor="ctr">
                    <a:lnL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  <a:latin typeface="Lora"/>
                        </a:rPr>
                        <a:t>wynikają z samej istoty człowieczeństwa – mamy je, ponieważ jesteśmy ludźmi</a:t>
                      </a:r>
                    </a:p>
                  </a:txBody>
                  <a:tcPr marL="59714" marR="59714" marT="29857" marB="29857" anchor="ctr">
                    <a:lnL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4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409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881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12359"/>
          </a:xfrm>
        </p:spPr>
        <p:txBody>
          <a:bodyPr>
            <a:normAutofit/>
          </a:bodyPr>
          <a:lstStyle/>
          <a:p>
            <a:r>
              <a:rPr lang="pl-PL" sz="2000" b="1" u="sng" dirty="0"/>
              <a:t>Prawa i wolności osobiste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136469"/>
            <a:ext cx="8915400" cy="477475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zakaz dyskryminacji,</a:t>
            </a:r>
          </a:p>
          <a:p>
            <a:r>
              <a:rPr lang="pl-PL" dirty="0"/>
              <a:t>prawo do życia,</a:t>
            </a:r>
          </a:p>
          <a:p>
            <a:r>
              <a:rPr lang="pl-PL" dirty="0"/>
              <a:t>prawo do wolności i bezpieczeństwa osobistego,</a:t>
            </a:r>
          </a:p>
          <a:p>
            <a:r>
              <a:rPr lang="pl-PL" dirty="0"/>
              <a:t>zakaz niewolnictwa i poddaństwa,</a:t>
            </a:r>
          </a:p>
          <a:p>
            <a:r>
              <a:rPr lang="pl-PL" dirty="0"/>
              <a:t>zakaz tortur,</a:t>
            </a:r>
          </a:p>
          <a:p>
            <a:r>
              <a:rPr lang="pl-PL" dirty="0"/>
              <a:t>prawo do sądu,</a:t>
            </a:r>
          </a:p>
          <a:p>
            <a:r>
              <a:rPr lang="pl-PL" dirty="0"/>
              <a:t>zakaz arbitralnego zatrzymania, aresztowania lub wygnania,</a:t>
            </a:r>
          </a:p>
          <a:p>
            <a:r>
              <a:rPr lang="pl-PL" dirty="0"/>
              <a:t>ochrona życia prywatnego i rodzinnego,</a:t>
            </a:r>
          </a:p>
          <a:p>
            <a:r>
              <a:rPr lang="pl-PL" dirty="0"/>
              <a:t>wolność poruszania się,</a:t>
            </a:r>
          </a:p>
          <a:p>
            <a:r>
              <a:rPr lang="pl-PL" dirty="0"/>
              <a:t>prawo do azylu,</a:t>
            </a:r>
          </a:p>
          <a:p>
            <a:r>
              <a:rPr lang="pl-PL" dirty="0"/>
              <a:t>prawo do obywatelstwa,</a:t>
            </a:r>
          </a:p>
          <a:p>
            <a:r>
              <a:rPr lang="pl-PL" dirty="0"/>
              <a:t>prawo do zawierania związku małżeńskiego i zakładania rodziny,</a:t>
            </a:r>
          </a:p>
          <a:p>
            <a:r>
              <a:rPr lang="pl-PL" dirty="0"/>
              <a:t>prawo własności,</a:t>
            </a:r>
          </a:p>
          <a:p>
            <a:r>
              <a:rPr lang="pl-PL" dirty="0"/>
              <a:t>prawo do wolności poglądów i wypowiedzi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7468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16861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Kiedy prawa człowieka mogą być ograniczone?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240971"/>
            <a:ext cx="8915400" cy="4670251"/>
          </a:xfrm>
        </p:spPr>
        <p:txBody>
          <a:bodyPr/>
          <a:lstStyle/>
          <a:p>
            <a:r>
              <a:rPr lang="pl-PL" b="1" dirty="0" smtClean="0"/>
              <a:t>Prawa </a:t>
            </a:r>
            <a:r>
              <a:rPr lang="pl-PL" dirty="0" smtClean="0"/>
              <a:t>ograniczone mogą być wtedy</a:t>
            </a:r>
            <a:r>
              <a:rPr lang="pl-PL" dirty="0"/>
              <a:t>, gdy są konieczne w demokratycznym państwie dla jego bezpieczeństwa lub porządku publicznego, bądź dla ochrony środowiska, zdrowia i moralności publicznej, </a:t>
            </a:r>
            <a:r>
              <a:rPr lang="pl-PL" dirty="0" smtClean="0"/>
              <a:t>albo </a:t>
            </a:r>
            <a:r>
              <a:rPr lang="pl-PL" dirty="0"/>
              <a:t>wolności i praw innych </a:t>
            </a:r>
            <a:r>
              <a:rPr lang="pl-PL" dirty="0" smtClean="0"/>
              <a:t>osób</a:t>
            </a:r>
          </a:p>
          <a:p>
            <a:r>
              <a:rPr lang="pl-PL" dirty="0"/>
              <a:t>Istnieją jednak prawa, które są prawami absolutnymi i nie można ich ograniczyć w żadnym przypadku. </a:t>
            </a:r>
            <a:r>
              <a:rPr lang="pl-PL" b="1" dirty="0"/>
              <a:t>Jest to wolność od tortur i wolność od niewolnictwa.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21829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5239"/>
          </a:xfrm>
        </p:spPr>
        <p:txBody>
          <a:bodyPr/>
          <a:lstStyle/>
          <a:p>
            <a:r>
              <a:rPr lang="pl-PL" b="1" dirty="0" smtClean="0"/>
              <a:t>Zadanie do zrobienia: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319349"/>
            <a:ext cx="8915400" cy="4591873"/>
          </a:xfrm>
        </p:spPr>
        <p:txBody>
          <a:bodyPr/>
          <a:lstStyle/>
          <a:p>
            <a:r>
              <a:rPr lang="pl-PL" b="1" u="sng" dirty="0">
                <a:hlinkClick r:id="rId2"/>
              </a:rPr>
              <a:t>https://</a:t>
            </a:r>
            <a:r>
              <a:rPr lang="pl-PL" b="1" u="sng" dirty="0" smtClean="0">
                <a:hlinkClick r:id="rId2"/>
              </a:rPr>
              <a:t>zpe.gov.pl/a/czym-sa-prawa-czlowieka/DqbmitF6S</a:t>
            </a:r>
            <a:endParaRPr lang="pl-PL" b="1" u="sng" dirty="0" smtClean="0"/>
          </a:p>
          <a:p>
            <a:endParaRPr lang="pl-PL" b="1" u="sng" dirty="0"/>
          </a:p>
          <a:p>
            <a:pPr marL="0" indent="0">
              <a:buNone/>
            </a:pPr>
            <a:r>
              <a:rPr lang="pl-PL" b="1" dirty="0" smtClean="0">
                <a:solidFill>
                  <a:schemeClr val="tx1"/>
                </a:solidFill>
              </a:rPr>
              <a:t>Proszę zrobić zadanie trzecie z podanej strony.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548666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</TotalTime>
  <Words>193</Words>
  <Application>Microsoft Office PowerPoint</Application>
  <PresentationFormat>Panoramiczny</PresentationFormat>
  <Paragraphs>57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Lora</vt:lpstr>
      <vt:lpstr>Wingdings 3</vt:lpstr>
      <vt:lpstr>Smuga</vt:lpstr>
      <vt:lpstr>Temat: Czym są prawa człowieka?</vt:lpstr>
      <vt:lpstr>Pojęcie praw człowieka. </vt:lpstr>
      <vt:lpstr>Różne wymiary praw człowieka.  </vt:lpstr>
      <vt:lpstr>Prezentacja programu PowerPoint</vt:lpstr>
      <vt:lpstr>Cechy praw i wolności człowieka:</vt:lpstr>
      <vt:lpstr>Prawa i wolności osobiste</vt:lpstr>
      <vt:lpstr>Kiedy prawa człowieka mogą być ograniczone?</vt:lpstr>
      <vt:lpstr>Zadanie do zrobienia: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Temat: Czym są prawa człowieka?</dc:title>
  <dc:creator>Beata Jadach</dc:creator>
  <cp:lastModifiedBy>Beata Jadach</cp:lastModifiedBy>
  <cp:revision>7</cp:revision>
  <dcterms:created xsi:type="dcterms:W3CDTF">2022-02-15T09:48:13Z</dcterms:created>
  <dcterms:modified xsi:type="dcterms:W3CDTF">2022-02-15T11:05:43Z</dcterms:modified>
</cp:coreProperties>
</file>