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7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79" r:id="rId14"/>
    <p:sldId id="268" r:id="rId15"/>
    <p:sldId id="269" r:id="rId16"/>
    <p:sldId id="263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18.09.2024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18.09.2024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18.09.2024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18.09.2024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18.09.2024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18.09.2024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18.09.2024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18.09.2024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18.09.2024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18.09.2024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18.09.2024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17FA3B-C404-4317-B0BC-953931111309}" type="datetimeFigureOut">
              <a:rPr lang="pl-PL" smtClean="0"/>
              <a:pPr/>
              <a:t>18.09.2024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tvr24.pl/files/a503aa8b8c9e2de2739c2cefdcd2b8e8/Fotolia_20403327_Subscription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227" y="0"/>
            <a:ext cx="1229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128792" cy="1440160"/>
          </a:xfrm>
        </p:spPr>
        <p:txBody>
          <a:bodyPr/>
          <a:lstStyle/>
          <a:p>
            <a:r>
              <a:rPr lang="pl-PL" dirty="0"/>
              <a:t>Jaja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744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Warunki przechowywania jaj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Temp. 4-5° C, 80% wilgotność przez 28 dni</a:t>
            </a:r>
          </a:p>
          <a:p>
            <a:r>
              <a:rPr lang="pl-PL" dirty="0">
                <a:solidFill>
                  <a:schemeClr val="tx1"/>
                </a:solidFill>
              </a:rPr>
              <a:t>Temp. 10-15° C przez 18 dni</a:t>
            </a:r>
          </a:p>
          <a:p>
            <a:r>
              <a:rPr lang="pl-PL" dirty="0">
                <a:solidFill>
                  <a:schemeClr val="tx1"/>
                </a:solidFill>
              </a:rPr>
              <a:t>Bez obcego zapachu, czyste, suche, nie na słońcu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26" y="3284984"/>
            <a:ext cx="4764021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53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zachodzące podczas przechowywania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Zmniejszenie masy</a:t>
            </a:r>
          </a:p>
          <a:p>
            <a:r>
              <a:rPr lang="pl-PL" dirty="0">
                <a:solidFill>
                  <a:schemeClr val="tx1"/>
                </a:solidFill>
              </a:rPr>
              <a:t>Rzednięcie białka</a:t>
            </a:r>
          </a:p>
          <a:p>
            <a:r>
              <a:rPr lang="pl-PL" dirty="0">
                <a:solidFill>
                  <a:schemeClr val="tx1"/>
                </a:solidFill>
              </a:rPr>
              <a:t>Wiotczenie i zanik chalaz</a:t>
            </a:r>
          </a:p>
          <a:p>
            <a:r>
              <a:rPr lang="pl-PL" dirty="0">
                <a:solidFill>
                  <a:schemeClr val="tx1"/>
                </a:solidFill>
              </a:rPr>
              <a:t>Osłabnięcie błony </a:t>
            </a:r>
            <a:r>
              <a:rPr lang="pl-PL" dirty="0" err="1">
                <a:solidFill>
                  <a:schemeClr val="tx1"/>
                </a:solidFill>
              </a:rPr>
              <a:t>witelinowej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Zmiana centralnego położenia żółtka</a:t>
            </a:r>
          </a:p>
          <a:p>
            <a:r>
              <a:rPr lang="pl-PL" dirty="0">
                <a:solidFill>
                  <a:schemeClr val="tx1"/>
                </a:solidFill>
              </a:rPr>
              <a:t>Siarkowodór</a:t>
            </a:r>
          </a:p>
          <a:p>
            <a:r>
              <a:rPr lang="pl-PL" dirty="0">
                <a:solidFill>
                  <a:schemeClr val="tx1"/>
                </a:solidFill>
              </a:rPr>
              <a:t>Zmiana </a:t>
            </a:r>
            <a:r>
              <a:rPr lang="pl-PL" dirty="0" err="1">
                <a:solidFill>
                  <a:schemeClr val="tx1"/>
                </a:solidFill>
              </a:rPr>
              <a:t>pH</a:t>
            </a:r>
            <a:r>
              <a:rPr lang="pl-PL" dirty="0">
                <a:solidFill>
                  <a:schemeClr val="tx1"/>
                </a:solidFill>
              </a:rPr>
              <a:t> na zasadowe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24531"/>
            <a:ext cx="2610222" cy="309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60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oceny świeżości jaj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Prześwietlenie owoskopem</a:t>
            </a:r>
          </a:p>
          <a:p>
            <a:r>
              <a:rPr lang="pl-PL" dirty="0">
                <a:solidFill>
                  <a:schemeClr val="tx1"/>
                </a:solidFill>
              </a:rPr>
              <a:t>Próba wodna</a:t>
            </a:r>
          </a:p>
          <a:p>
            <a:r>
              <a:rPr lang="pl-PL" dirty="0">
                <a:solidFill>
                  <a:schemeClr val="tx1"/>
                </a:solidFill>
              </a:rPr>
              <a:t>Ocena po wybiciu</a:t>
            </a:r>
          </a:p>
          <a:p>
            <a:r>
              <a:rPr lang="pl-PL" dirty="0">
                <a:solidFill>
                  <a:schemeClr val="tx1"/>
                </a:solidFill>
              </a:rPr>
              <a:t>Ocena po ugotowaniu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6172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27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603447"/>
            <a:ext cx="11665296" cy="785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374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mycia i dezynfekcji jaj kurzych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Mycie – w ciepłej wodzie, opłukanie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Wyparzanie – 10-15 s we wrzątku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Naświetlanie UV – wg. instrukcji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30774"/>
            <a:ext cx="3923928" cy="299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058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Wykorzystując jaja przy produkcji potraw: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Zamawiać u sprawdzonych dostawców</a:t>
            </a:r>
          </a:p>
          <a:p>
            <a:r>
              <a:rPr lang="pl-PL" dirty="0">
                <a:solidFill>
                  <a:schemeClr val="tx1"/>
                </a:solidFill>
              </a:rPr>
              <a:t>Serwując potrawy z jaj surowych posiadać certyfikaty – „ferma wolna od salmonelli”</a:t>
            </a:r>
          </a:p>
          <a:p>
            <a:r>
              <a:rPr lang="pl-PL" dirty="0">
                <a:solidFill>
                  <a:schemeClr val="tx1"/>
                </a:solidFill>
              </a:rPr>
              <a:t>Nie przechowywać wybitych jaj</a:t>
            </a:r>
          </a:p>
          <a:p>
            <a:r>
              <a:rPr lang="pl-PL" dirty="0">
                <a:solidFill>
                  <a:schemeClr val="tx1"/>
                </a:solidFill>
              </a:rPr>
              <a:t>Potraw na bazie świeżych jaj nie przechowywać w temperaturze pokojowej</a:t>
            </a:r>
          </a:p>
          <a:p>
            <a:r>
              <a:rPr lang="pl-PL" dirty="0">
                <a:solidFill>
                  <a:schemeClr val="tx1"/>
                </a:solidFill>
              </a:rPr>
              <a:t>Mycie rąk po obróbce jaj lub drobiu</a:t>
            </a:r>
          </a:p>
          <a:p>
            <a:r>
              <a:rPr lang="pl-PL" dirty="0">
                <a:solidFill>
                  <a:schemeClr val="tx1"/>
                </a:solidFill>
              </a:rPr>
              <a:t>Nie używać jaj pękniętych</a:t>
            </a:r>
          </a:p>
          <a:p>
            <a:r>
              <a:rPr lang="pl-PL" dirty="0">
                <a:solidFill>
                  <a:schemeClr val="tx1"/>
                </a:solidFill>
              </a:rPr>
              <a:t>Jaja wyparzać lub naświetlać</a:t>
            </a:r>
          </a:p>
        </p:txBody>
      </p:sp>
    </p:spTree>
    <p:extLst>
      <p:ext uri="{BB962C8B-B14F-4D97-AF65-F5344CB8AC3E}">
        <p14:creationId xmlns:p14="http://schemas.microsoft.com/office/powerpoint/2010/main" val="1092806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Właściwości wiążące jaj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Kotlety z jaj</a:t>
            </a:r>
          </a:p>
          <a:p>
            <a:r>
              <a:rPr lang="pl-PL" dirty="0">
                <a:solidFill>
                  <a:schemeClr val="tx1"/>
                </a:solidFill>
              </a:rPr>
              <a:t>Jaja faszerowane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081511"/>
            <a:ext cx="3570653" cy="193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5" y="4049897"/>
            <a:ext cx="2508239" cy="250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851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Właściwości zagęszczające jaj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Zupy</a:t>
            </a:r>
          </a:p>
          <a:p>
            <a:r>
              <a:rPr lang="pl-PL" dirty="0">
                <a:solidFill>
                  <a:schemeClr val="tx1"/>
                </a:solidFill>
              </a:rPr>
              <a:t>Kremy</a:t>
            </a:r>
          </a:p>
          <a:p>
            <a:r>
              <a:rPr lang="pl-PL" dirty="0">
                <a:solidFill>
                  <a:schemeClr val="tx1"/>
                </a:solidFill>
              </a:rPr>
              <a:t>Sosy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32589"/>
            <a:ext cx="28575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10" y="366610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144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163" y="116632"/>
            <a:ext cx="8229600" cy="1600200"/>
          </a:xfrm>
        </p:spPr>
        <p:txBody>
          <a:bodyPr/>
          <a:lstStyle/>
          <a:p>
            <a:r>
              <a:rPr lang="pl-PL" dirty="0"/>
              <a:t>Właściwości spulchniające jaj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Ubijana piana zwiększa swą objętość 5-8 krotnie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702917"/>
            <a:ext cx="7416824" cy="494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282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ubijania piany z jaj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Stosuj tylko jaja świeże</a:t>
            </a:r>
          </a:p>
          <a:p>
            <a:r>
              <a:rPr lang="pl-PL" dirty="0">
                <a:solidFill>
                  <a:schemeClr val="tx1"/>
                </a:solidFill>
              </a:rPr>
              <a:t>Przed ubiciem przechowuj w lodówce</a:t>
            </a:r>
          </a:p>
          <a:p>
            <a:r>
              <a:rPr lang="pl-PL" dirty="0">
                <a:solidFill>
                  <a:schemeClr val="tx1"/>
                </a:solidFill>
              </a:rPr>
              <a:t>Oddzielnie wybijaj każde jajo</a:t>
            </a:r>
          </a:p>
          <a:p>
            <a:r>
              <a:rPr lang="pl-PL" dirty="0">
                <a:solidFill>
                  <a:schemeClr val="tx1"/>
                </a:solidFill>
              </a:rPr>
              <a:t>Do białka nie może dostać się woda, ani żółtko</a:t>
            </a:r>
          </a:p>
          <a:p>
            <a:r>
              <a:rPr lang="pl-PL" dirty="0">
                <a:solidFill>
                  <a:schemeClr val="tx1"/>
                </a:solidFill>
              </a:rPr>
              <a:t>Pod koniec ubijania utrwal cukrem</a:t>
            </a:r>
          </a:p>
          <a:p>
            <a:r>
              <a:rPr lang="pl-PL" dirty="0">
                <a:solidFill>
                  <a:schemeClr val="tx1"/>
                </a:solidFill>
              </a:rPr>
              <a:t>Ubijaj na szybkich obrotach miksera</a:t>
            </a:r>
          </a:p>
          <a:p>
            <a:r>
              <a:rPr lang="pl-PL" dirty="0">
                <a:solidFill>
                  <a:schemeClr val="tx1"/>
                </a:solidFill>
              </a:rPr>
              <a:t>Nie ubijaj piany, gdy zaczyna się „rwać”</a:t>
            </a:r>
          </a:p>
        </p:txBody>
      </p:sp>
    </p:spTree>
    <p:extLst>
      <p:ext uri="{BB962C8B-B14F-4D97-AF65-F5344CB8AC3E}">
        <p14:creationId xmlns:p14="http://schemas.microsoft.com/office/powerpoint/2010/main" val="159350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Jaja różnych gatunków ptaków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Kurze</a:t>
            </a:r>
          </a:p>
          <a:p>
            <a:r>
              <a:rPr lang="pl-PL" dirty="0">
                <a:solidFill>
                  <a:schemeClr val="tx1"/>
                </a:solidFill>
              </a:rPr>
              <a:t>Kacze,</a:t>
            </a:r>
          </a:p>
          <a:p>
            <a:r>
              <a:rPr lang="pl-PL" dirty="0">
                <a:solidFill>
                  <a:schemeClr val="tx1"/>
                </a:solidFill>
              </a:rPr>
              <a:t>Gęsie</a:t>
            </a:r>
          </a:p>
          <a:p>
            <a:r>
              <a:rPr lang="pl-PL" dirty="0">
                <a:solidFill>
                  <a:schemeClr val="tx1"/>
                </a:solidFill>
              </a:rPr>
              <a:t>Przepiórcze</a:t>
            </a:r>
          </a:p>
          <a:p>
            <a:r>
              <a:rPr lang="pl-PL" dirty="0">
                <a:solidFill>
                  <a:schemeClr val="tx1"/>
                </a:solidFill>
              </a:rPr>
              <a:t>Strusie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822" y="3717032"/>
            <a:ext cx="7029049" cy="311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34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Czynniki stabilizujące pianę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Sok z cytryny</a:t>
            </a:r>
          </a:p>
          <a:p>
            <a:r>
              <a:rPr lang="pl-PL" dirty="0">
                <a:solidFill>
                  <a:schemeClr val="tx1"/>
                </a:solidFill>
              </a:rPr>
              <a:t>Cukier puder</a:t>
            </a:r>
          </a:p>
          <a:p>
            <a:r>
              <a:rPr lang="pl-PL" dirty="0">
                <a:solidFill>
                  <a:schemeClr val="tx1"/>
                </a:solidFill>
              </a:rPr>
              <a:t>Zaparzanie syropem cukrowym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0968"/>
            <a:ext cx="3456384" cy="339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026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Potrawy spulchnione pianą z jaj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Musy</a:t>
            </a:r>
          </a:p>
          <a:p>
            <a:r>
              <a:rPr lang="pl-PL" dirty="0">
                <a:solidFill>
                  <a:schemeClr val="tx1"/>
                </a:solidFill>
              </a:rPr>
              <a:t>Budynie</a:t>
            </a:r>
          </a:p>
          <a:p>
            <a:r>
              <a:rPr lang="pl-PL" dirty="0">
                <a:solidFill>
                  <a:schemeClr val="tx1"/>
                </a:solidFill>
              </a:rPr>
              <a:t>Suflety</a:t>
            </a:r>
          </a:p>
          <a:p>
            <a:r>
              <a:rPr lang="pl-PL" dirty="0">
                <a:solidFill>
                  <a:schemeClr val="tx1"/>
                </a:solidFill>
              </a:rPr>
              <a:t>Kremy</a:t>
            </a:r>
          </a:p>
          <a:p>
            <a:r>
              <a:rPr lang="pl-PL" dirty="0">
                <a:solidFill>
                  <a:schemeClr val="tx1"/>
                </a:solidFill>
              </a:rPr>
              <a:t>Biszkopty</a:t>
            </a:r>
          </a:p>
          <a:p>
            <a:r>
              <a:rPr lang="pl-PL" dirty="0">
                <a:solidFill>
                  <a:schemeClr val="tx1"/>
                </a:solidFill>
              </a:rPr>
              <a:t>Ciasta piaskowe</a:t>
            </a:r>
          </a:p>
          <a:p>
            <a:r>
              <a:rPr lang="pl-PL" dirty="0">
                <a:solidFill>
                  <a:schemeClr val="tx1"/>
                </a:solidFill>
              </a:rPr>
              <a:t>Omlety</a:t>
            </a:r>
          </a:p>
          <a:p>
            <a:r>
              <a:rPr lang="pl-PL" dirty="0">
                <a:solidFill>
                  <a:schemeClr val="tx1"/>
                </a:solidFill>
              </a:rPr>
              <a:t>Nadzienia</a:t>
            </a:r>
          </a:p>
          <a:p>
            <a:r>
              <a:rPr lang="pl-PL" dirty="0">
                <a:solidFill>
                  <a:schemeClr val="tx1"/>
                </a:solidFill>
              </a:rPr>
              <a:t>Kluski francuskie</a:t>
            </a:r>
          </a:p>
        </p:txBody>
      </p:sp>
    </p:spTree>
    <p:extLst>
      <p:ext uri="{BB962C8B-B14F-4D97-AF65-F5344CB8AC3E}">
        <p14:creationId xmlns:p14="http://schemas.microsoft.com/office/powerpoint/2010/main" val="1348293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Właściwości emulgujące jaj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Żółtko jaja ma właściwości emulgujące ze względu na zawartość w nim lecytyny</a:t>
            </a:r>
          </a:p>
          <a:p>
            <a:r>
              <a:rPr lang="pl-PL" dirty="0">
                <a:solidFill>
                  <a:schemeClr val="tx1"/>
                </a:solidFill>
              </a:rPr>
              <a:t>W procesie ucierania woda łączy się z olejem na jednolitą masę (emulsja typu olej w wodzie)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2500114" cy="30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442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ucierania majonezu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Wszystkie składniki muszą mieć jednakową temperaturę pokojową</a:t>
            </a:r>
          </a:p>
          <a:p>
            <a:r>
              <a:rPr lang="pl-PL" dirty="0">
                <a:solidFill>
                  <a:schemeClr val="tx1"/>
                </a:solidFill>
              </a:rPr>
              <a:t>Dodatek kwasu na początku sprzyja tworzeniu emulsji</a:t>
            </a:r>
          </a:p>
          <a:p>
            <a:r>
              <a:rPr lang="pl-PL" dirty="0">
                <a:solidFill>
                  <a:schemeClr val="tx1"/>
                </a:solidFill>
              </a:rPr>
              <a:t>Olej dodajemy do żółtek małymi porcjami cały czas ucierając</a:t>
            </a:r>
          </a:p>
          <a:p>
            <a:r>
              <a:rPr lang="pl-PL" dirty="0">
                <a:solidFill>
                  <a:schemeClr val="tx1"/>
                </a:solidFill>
              </a:rPr>
              <a:t>Ucieramy na szybkich obrotach w jednym kierunku</a:t>
            </a:r>
          </a:p>
          <a:p>
            <a:r>
              <a:rPr lang="pl-PL" dirty="0">
                <a:solidFill>
                  <a:schemeClr val="tx1"/>
                </a:solidFill>
              </a:rPr>
              <a:t>W przypadku zważenia, wybijamy nowe żółtko i stopniowo </a:t>
            </a:r>
            <a:r>
              <a:rPr lang="pl-PL">
                <a:solidFill>
                  <a:schemeClr val="tx1"/>
                </a:solidFill>
              </a:rPr>
              <a:t>dodajemy zwarzoną masę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9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Prezentacja do przedmiotu technologia gastronomiczna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Wykonała Agnieszka Cieśla - Jadach</a:t>
            </a:r>
          </a:p>
        </p:txBody>
      </p:sp>
    </p:spTree>
    <p:extLst>
      <p:ext uri="{BB962C8B-B14F-4D97-AF65-F5344CB8AC3E}">
        <p14:creationId xmlns:p14="http://schemas.microsoft.com/office/powerpoint/2010/main" val="420861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pl-PL" dirty="0"/>
              <a:t>Budowa jaja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0" y="1115356"/>
            <a:ext cx="7975894" cy="574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24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Skład chemiczny i wartość odżywcza jaj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Białko – albuminy, </a:t>
            </a:r>
            <a:r>
              <a:rPr lang="pl-PL" dirty="0" err="1">
                <a:solidFill>
                  <a:schemeClr val="tx1"/>
                </a:solidFill>
              </a:rPr>
              <a:t>wit</a:t>
            </a:r>
            <a:r>
              <a:rPr lang="pl-PL" dirty="0">
                <a:solidFill>
                  <a:schemeClr val="tx1"/>
                </a:solidFill>
              </a:rPr>
              <a:t>. B12, 10,9% białka</a:t>
            </a:r>
          </a:p>
          <a:p>
            <a:r>
              <a:rPr lang="pl-PL" dirty="0" err="1">
                <a:solidFill>
                  <a:schemeClr val="tx1"/>
                </a:solidFill>
              </a:rPr>
              <a:t>Żołtko</a:t>
            </a:r>
            <a:r>
              <a:rPr lang="pl-PL" dirty="0">
                <a:solidFill>
                  <a:schemeClr val="tx1"/>
                </a:solidFill>
              </a:rPr>
              <a:t> – albuminy, S, fosfoproteidy, lipoproteidy, tłuszcz (28,2%), cholesterol, lecytyna, </a:t>
            </a:r>
            <a:r>
              <a:rPr lang="pl-PL" dirty="0" err="1">
                <a:solidFill>
                  <a:schemeClr val="tx1"/>
                </a:solidFill>
              </a:rPr>
              <a:t>wit</a:t>
            </a:r>
            <a:r>
              <a:rPr lang="pl-PL" dirty="0">
                <a:solidFill>
                  <a:schemeClr val="tx1"/>
                </a:solidFill>
              </a:rPr>
              <a:t>. A, D, E, K i z </a:t>
            </a:r>
            <a:r>
              <a:rPr lang="pl-PL" dirty="0" err="1">
                <a:solidFill>
                  <a:schemeClr val="tx1"/>
                </a:solidFill>
              </a:rPr>
              <a:t>gr.B</a:t>
            </a:r>
            <a:r>
              <a:rPr lang="pl-PL" dirty="0">
                <a:solidFill>
                  <a:schemeClr val="tx1"/>
                </a:solidFill>
              </a:rPr>
              <a:t>, 15,5 % białka</a:t>
            </a:r>
            <a:endParaRPr lang="pl-P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3143394"/>
            <a:ext cx="3203848" cy="371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87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60" y="-719846"/>
            <a:ext cx="9929882" cy="835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33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Klasyfikacja i znakowanie jaj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>
                <a:solidFill>
                  <a:schemeClr val="tx1"/>
                </a:solidFill>
              </a:rPr>
              <a:t>Klasy jaj:</a:t>
            </a:r>
          </a:p>
          <a:p>
            <a:r>
              <a:rPr lang="pl-PL" dirty="0">
                <a:solidFill>
                  <a:schemeClr val="tx1"/>
                </a:solidFill>
              </a:rPr>
              <a:t>A – jaja świeże</a:t>
            </a:r>
          </a:p>
          <a:p>
            <a:r>
              <a:rPr lang="pl-PL" dirty="0">
                <a:solidFill>
                  <a:schemeClr val="tx1"/>
                </a:solidFill>
              </a:rPr>
              <a:t>B – jaja utrwalone lub II klasy</a:t>
            </a:r>
          </a:p>
          <a:p>
            <a:r>
              <a:rPr lang="pl-PL" dirty="0">
                <a:solidFill>
                  <a:schemeClr val="tx1"/>
                </a:solidFill>
              </a:rPr>
              <a:t>C – jaja niesortowane dla przemysłu</a:t>
            </a:r>
          </a:p>
          <a:p>
            <a:r>
              <a:rPr lang="pl-PL" dirty="0">
                <a:solidFill>
                  <a:schemeClr val="tx1"/>
                </a:solidFill>
              </a:rPr>
              <a:t>A Ekstra – jaja nie starsze niż 7 dni od zniesienia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17168"/>
            <a:ext cx="3494259" cy="261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71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Standardy jakościowe jaj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Skorupa – normalny kształt, czysta, nieuszkodzona</a:t>
            </a:r>
          </a:p>
          <a:p>
            <a:r>
              <a:rPr lang="pl-PL" dirty="0">
                <a:solidFill>
                  <a:schemeClr val="tx1"/>
                </a:solidFill>
              </a:rPr>
              <a:t>Komora powietrzna – 4-6 mm nieruchoma</a:t>
            </a:r>
          </a:p>
          <a:p>
            <a:r>
              <a:rPr lang="pl-PL" dirty="0">
                <a:solidFill>
                  <a:schemeClr val="tx1"/>
                </a:solidFill>
              </a:rPr>
              <a:t>Żółtko – słabo widoczne, nieznacznie ruchliwe, powracające do centralnego położenia</a:t>
            </a:r>
          </a:p>
          <a:p>
            <a:r>
              <a:rPr lang="pl-PL" dirty="0">
                <a:solidFill>
                  <a:schemeClr val="tx1"/>
                </a:solidFill>
              </a:rPr>
              <a:t>Białko – przejrzyste, jasne</a:t>
            </a:r>
          </a:p>
          <a:p>
            <a:r>
              <a:rPr lang="pl-PL" dirty="0">
                <a:solidFill>
                  <a:schemeClr val="tx1"/>
                </a:solidFill>
              </a:rPr>
              <a:t>Tarcza zarodkowa – bez wyraźnego rozwoju</a:t>
            </a:r>
          </a:p>
          <a:p>
            <a:r>
              <a:rPr lang="pl-PL" dirty="0">
                <a:solidFill>
                  <a:schemeClr val="tx1"/>
                </a:solidFill>
              </a:rPr>
              <a:t>Ciała obce – niedopuszczalne</a:t>
            </a:r>
          </a:p>
          <a:p>
            <a:r>
              <a:rPr lang="pl-PL" dirty="0">
                <a:solidFill>
                  <a:schemeClr val="tx1"/>
                </a:solidFill>
              </a:rPr>
              <a:t>Treść jaja – pozbawiona obcego zapachu</a:t>
            </a:r>
          </a:p>
        </p:txBody>
      </p:sp>
    </p:spTree>
    <p:extLst>
      <p:ext uri="{BB962C8B-B14F-4D97-AF65-F5344CB8AC3E}">
        <p14:creationId xmlns:p14="http://schemas.microsoft.com/office/powerpoint/2010/main" val="208451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Kategorie wagowe jaj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XL – bardzo duże ≥ 73 g</a:t>
            </a:r>
          </a:p>
          <a:p>
            <a:r>
              <a:rPr lang="pl-PL" dirty="0">
                <a:solidFill>
                  <a:schemeClr val="tx1"/>
                </a:solidFill>
              </a:rPr>
              <a:t>L – duże 63-73 g</a:t>
            </a:r>
          </a:p>
          <a:p>
            <a:r>
              <a:rPr lang="pl-PL" dirty="0">
                <a:solidFill>
                  <a:schemeClr val="tx1"/>
                </a:solidFill>
              </a:rPr>
              <a:t>M – średnie 53-63 g</a:t>
            </a:r>
          </a:p>
          <a:p>
            <a:r>
              <a:rPr lang="pl-PL" dirty="0">
                <a:solidFill>
                  <a:schemeClr val="tx1"/>
                </a:solidFill>
              </a:rPr>
              <a:t>S – małe &lt; 53 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3950180"/>
            <a:ext cx="7164288" cy="288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54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Znakowanie jaj na skorupce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0 – ekologiczne</a:t>
            </a:r>
          </a:p>
          <a:p>
            <a:r>
              <a:rPr lang="pl-PL" dirty="0">
                <a:solidFill>
                  <a:schemeClr val="tx1"/>
                </a:solidFill>
              </a:rPr>
              <a:t>1 – wolny wybieg</a:t>
            </a:r>
          </a:p>
          <a:p>
            <a:r>
              <a:rPr lang="pl-PL" dirty="0">
                <a:solidFill>
                  <a:schemeClr val="tx1"/>
                </a:solidFill>
              </a:rPr>
              <a:t>2 – ściółka</a:t>
            </a:r>
          </a:p>
          <a:p>
            <a:r>
              <a:rPr lang="pl-PL" dirty="0">
                <a:solidFill>
                  <a:schemeClr val="tx1"/>
                </a:solidFill>
              </a:rPr>
              <a:t>3 - klatka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21866"/>
            <a:ext cx="6421435" cy="420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371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84</TotalTime>
  <Words>531</Words>
  <Application>Microsoft Office PowerPoint</Application>
  <PresentationFormat>Pokaz na ekranie (4:3)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Courier New</vt:lpstr>
      <vt:lpstr>Palatino Linotype</vt:lpstr>
      <vt:lpstr>Kierownictwo</vt:lpstr>
      <vt:lpstr>Jaja</vt:lpstr>
      <vt:lpstr>Jaja różnych gatunków ptaków</vt:lpstr>
      <vt:lpstr>Budowa jaja</vt:lpstr>
      <vt:lpstr>Skład chemiczny i wartość odżywcza jaj</vt:lpstr>
      <vt:lpstr>Prezentacja programu PowerPoint</vt:lpstr>
      <vt:lpstr>Klasyfikacja i znakowanie jaj</vt:lpstr>
      <vt:lpstr>Standardy jakościowe jaj</vt:lpstr>
      <vt:lpstr>Kategorie wagowe jaj</vt:lpstr>
      <vt:lpstr>Znakowanie jaj na skorupce</vt:lpstr>
      <vt:lpstr>Warunki przechowywania jaj</vt:lpstr>
      <vt:lpstr>Zmiany zachodzące podczas przechowywania</vt:lpstr>
      <vt:lpstr>Metody oceny świeżości jaj</vt:lpstr>
      <vt:lpstr>Prezentacja programu PowerPoint</vt:lpstr>
      <vt:lpstr>Zasady mycia i dezynfekcji jaj kurzych</vt:lpstr>
      <vt:lpstr>Wykorzystując jaja przy produkcji potraw:</vt:lpstr>
      <vt:lpstr>Właściwości wiążące jaj</vt:lpstr>
      <vt:lpstr>Właściwości zagęszczające jaj</vt:lpstr>
      <vt:lpstr>Właściwości spulchniające jaj</vt:lpstr>
      <vt:lpstr>Zasady ubijania piany z jaj</vt:lpstr>
      <vt:lpstr>Czynniki stabilizujące pianę</vt:lpstr>
      <vt:lpstr>Potrawy spulchnione pianą z jaj</vt:lpstr>
      <vt:lpstr>Właściwości emulgujące jaj</vt:lpstr>
      <vt:lpstr>Zasady ucierania majonezu</vt:lpstr>
      <vt:lpstr>Prezentacja do przedmiotu technologia gastronomiczna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Jaja</dc:title>
  <dc:creator>ogólne</dc:creator>
  <cp:lastModifiedBy>Agnieszka</cp:lastModifiedBy>
  <cp:revision>11</cp:revision>
  <dcterms:created xsi:type="dcterms:W3CDTF">2014-11-27T10:57:23Z</dcterms:created>
  <dcterms:modified xsi:type="dcterms:W3CDTF">2024-09-18T04:59:42Z</dcterms:modified>
</cp:coreProperties>
</file>